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1" r:id="rId4"/>
  </p:sldMasterIdLst>
  <p:sldIdLst>
    <p:sldId id="256" r:id="rId5"/>
    <p:sldId id="265" r:id="rId6"/>
    <p:sldId id="301" r:id="rId7"/>
    <p:sldId id="263" r:id="rId8"/>
    <p:sldId id="262" r:id="rId9"/>
    <p:sldId id="264" r:id="rId10"/>
    <p:sldId id="305" r:id="rId11"/>
    <p:sldId id="271" r:id="rId12"/>
    <p:sldId id="273" r:id="rId13"/>
    <p:sldId id="274" r:id="rId14"/>
    <p:sldId id="276" r:id="rId15"/>
    <p:sldId id="308" r:id="rId16"/>
    <p:sldId id="302" r:id="rId17"/>
    <p:sldId id="269" r:id="rId18"/>
    <p:sldId id="304" r:id="rId19"/>
    <p:sldId id="291" r:id="rId20"/>
    <p:sldId id="292" r:id="rId21"/>
    <p:sldId id="293" r:id="rId22"/>
    <p:sldId id="306" r:id="rId23"/>
    <p:sldId id="307" r:id="rId24"/>
    <p:sldId id="311" r:id="rId25"/>
    <p:sldId id="309" r:id="rId26"/>
    <p:sldId id="297"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8FCA2"/>
    <a:srgbClr val="F1B1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E804CD-C224-489A-A625-1F0F10D7BE73}" v="12" dt="2020-04-16T19:16:02.574"/>
    <p1510:client id="{43DAC321-ACBE-461C-B89E-D115C6C72E22}" v="2" dt="2020-04-12T03:40:04.856"/>
    <p1510:client id="{FE7F7DEF-4E6C-47C5-938C-B866FF758C8A}" v="1" dt="2020-04-14T19:48:12.82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15" autoAdjust="0"/>
    <p:restoredTop sz="94660"/>
  </p:normalViewPr>
  <p:slideViewPr>
    <p:cSldViewPr snapToGrid="0">
      <p:cViewPr varScale="1">
        <p:scale>
          <a:sx n="69" d="100"/>
          <a:sy n="69" d="100"/>
        </p:scale>
        <p:origin x="75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59"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60"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nley, Crystal    LHS - Staff" userId="S::stanleyc@issaquah.wednet.edu::c33a7ddb-ad6e-4e44-8159-f1634621a40d" providerId="AD" clId="Web-{FE7F7DEF-4E6C-47C5-938C-B866FF758C8A}"/>
    <pc:docChg chg="modSld">
      <pc:chgData name="Stanley, Crystal    LHS - Staff" userId="S::stanleyc@issaquah.wednet.edu::c33a7ddb-ad6e-4e44-8159-f1634621a40d" providerId="AD" clId="Web-{FE7F7DEF-4E6C-47C5-938C-B866FF758C8A}" dt="2020-04-14T19:48:12.824" v="0" actId="1076"/>
      <pc:docMkLst>
        <pc:docMk/>
      </pc:docMkLst>
      <pc:sldChg chg="modSp">
        <pc:chgData name="Stanley, Crystal    LHS - Staff" userId="S::stanleyc@issaquah.wednet.edu::c33a7ddb-ad6e-4e44-8159-f1634621a40d" providerId="AD" clId="Web-{FE7F7DEF-4E6C-47C5-938C-B866FF758C8A}" dt="2020-04-14T19:48:12.824" v="0" actId="1076"/>
        <pc:sldMkLst>
          <pc:docMk/>
          <pc:sldMk cId="796023848" sldId="257"/>
        </pc:sldMkLst>
        <pc:picChg chg="mod">
          <ac:chgData name="Stanley, Crystal    LHS - Staff" userId="S::stanleyc@issaquah.wednet.edu::c33a7ddb-ad6e-4e44-8159-f1634621a40d" providerId="AD" clId="Web-{FE7F7DEF-4E6C-47C5-938C-B866FF758C8A}" dt="2020-04-14T19:48:12.824" v="0" actId="1076"/>
          <ac:picMkLst>
            <pc:docMk/>
            <pc:sldMk cId="796023848" sldId="257"/>
            <ac:picMk id="4" creationId="{00000000-0000-0000-0000-000000000000}"/>
          </ac:picMkLst>
        </pc:picChg>
      </pc:sldChg>
    </pc:docChg>
  </pc:docChgLst>
  <pc:docChgLst>
    <pc:chgData name="Johnson, Kaitlin" userId="S::johnsonk2@issaquah.wednet.edu::c3d2aedd-bc80-4c93-8baa-7f1d35771d4d" providerId="AD" clId="Web-{1BE804CD-C224-489A-A625-1F0F10D7BE73}"/>
    <pc:docChg chg="modSld">
      <pc:chgData name="Johnson, Kaitlin" userId="S::johnsonk2@issaquah.wednet.edu::c3d2aedd-bc80-4c93-8baa-7f1d35771d4d" providerId="AD" clId="Web-{1BE804CD-C224-489A-A625-1F0F10D7BE73}" dt="2020-04-16T19:16:02.527" v="7" actId="1076"/>
      <pc:docMkLst>
        <pc:docMk/>
      </pc:docMkLst>
      <pc:sldChg chg="modSp">
        <pc:chgData name="Johnson, Kaitlin" userId="S::johnsonk2@issaquah.wednet.edu::c3d2aedd-bc80-4c93-8baa-7f1d35771d4d" providerId="AD" clId="Web-{1BE804CD-C224-489A-A625-1F0F10D7BE73}" dt="2020-04-16T19:16:02.527" v="7" actId="1076"/>
        <pc:sldMkLst>
          <pc:docMk/>
          <pc:sldMk cId="796023848" sldId="257"/>
        </pc:sldMkLst>
        <pc:picChg chg="mod">
          <ac:chgData name="Johnson, Kaitlin" userId="S::johnsonk2@issaquah.wednet.edu::c3d2aedd-bc80-4c93-8baa-7f1d35771d4d" providerId="AD" clId="Web-{1BE804CD-C224-489A-A625-1F0F10D7BE73}" dt="2020-04-16T19:16:02.527" v="7" actId="1076"/>
          <ac:picMkLst>
            <pc:docMk/>
            <pc:sldMk cId="796023848" sldId="257"/>
            <ac:picMk id="4" creationId="{00000000-0000-0000-0000-000000000000}"/>
          </ac:picMkLst>
        </pc:picChg>
      </pc:sldChg>
      <pc:sldChg chg="modSp">
        <pc:chgData name="Johnson, Kaitlin" userId="S::johnsonk2@issaquah.wednet.edu::c3d2aedd-bc80-4c93-8baa-7f1d35771d4d" providerId="AD" clId="Web-{1BE804CD-C224-489A-A625-1F0F10D7BE73}" dt="2020-04-16T19:13:32.245" v="5" actId="20577"/>
        <pc:sldMkLst>
          <pc:docMk/>
          <pc:sldMk cId="1651214673" sldId="265"/>
        </pc:sldMkLst>
        <pc:spChg chg="mod">
          <ac:chgData name="Johnson, Kaitlin" userId="S::johnsonk2@issaquah.wednet.edu::c3d2aedd-bc80-4c93-8baa-7f1d35771d4d" providerId="AD" clId="Web-{1BE804CD-C224-489A-A625-1F0F10D7BE73}" dt="2020-04-16T19:13:32.245" v="5" actId="20577"/>
          <ac:spMkLst>
            <pc:docMk/>
            <pc:sldMk cId="1651214673" sldId="265"/>
            <ac:spMk id="3" creationId="{00000000-0000-0000-0000-000000000000}"/>
          </ac:spMkLst>
        </pc:spChg>
      </pc:sldChg>
    </pc:docChg>
  </pc:docChgLst>
  <pc:docChgLst>
    <pc:chgData name="Mallamo, Jaime" userId="S::mallamoj@issaquah.wednet.edu::1d93b77e-50b0-48e5-b046-67d83b06355e" providerId="AD" clId="Web-{43DAC321-ACBE-461C-B89E-D115C6C72E22}"/>
    <pc:docChg chg="modSld">
      <pc:chgData name="Mallamo, Jaime" userId="S::mallamoj@issaquah.wednet.edu::1d93b77e-50b0-48e5-b046-67d83b06355e" providerId="AD" clId="Web-{43DAC321-ACBE-461C-B89E-D115C6C72E22}" dt="2020-04-12T03:40:04.856" v="1" actId="1076"/>
      <pc:docMkLst>
        <pc:docMk/>
      </pc:docMkLst>
      <pc:sldChg chg="modSp">
        <pc:chgData name="Mallamo, Jaime" userId="S::mallamoj@issaquah.wednet.edu::1d93b77e-50b0-48e5-b046-67d83b06355e" providerId="AD" clId="Web-{43DAC321-ACBE-461C-B89E-D115C6C72E22}" dt="2020-04-12T03:40:04.856" v="1" actId="1076"/>
        <pc:sldMkLst>
          <pc:docMk/>
          <pc:sldMk cId="796023848" sldId="257"/>
        </pc:sldMkLst>
        <pc:picChg chg="mod">
          <ac:chgData name="Mallamo, Jaime" userId="S::mallamoj@issaquah.wednet.edu::1d93b77e-50b0-48e5-b046-67d83b06355e" providerId="AD" clId="Web-{43DAC321-ACBE-461C-B89E-D115C6C72E22}" dt="2020-04-12T03:40:04.856" v="1" actId="1076"/>
          <ac:picMkLst>
            <pc:docMk/>
            <pc:sldMk cId="796023848" sldId="257"/>
            <ac:picMk id="4" creationId="{00000000-0000-0000-0000-000000000000}"/>
          </ac:picMkLst>
        </pc:picChg>
      </pc:sldChg>
      <pc:sldChg chg="modSp">
        <pc:chgData name="Mallamo, Jaime" userId="S::mallamoj@issaquah.wednet.edu::1d93b77e-50b0-48e5-b046-67d83b06355e" providerId="AD" clId="Web-{43DAC321-ACBE-461C-B89E-D115C6C72E22}" dt="2020-04-11T22:38:46.418" v="0" actId="1076"/>
        <pc:sldMkLst>
          <pc:docMk/>
          <pc:sldMk cId="3284150015" sldId="287"/>
        </pc:sldMkLst>
        <pc:picChg chg="mod">
          <ac:chgData name="Mallamo, Jaime" userId="S::mallamoj@issaquah.wednet.edu::1d93b77e-50b0-48e5-b046-67d83b06355e" providerId="AD" clId="Web-{43DAC321-ACBE-461C-B89E-D115C6C72E22}" dt="2020-04-11T22:38:46.418" v="0" actId="1076"/>
          <ac:picMkLst>
            <pc:docMk/>
            <pc:sldMk cId="3284150015" sldId="287"/>
            <ac:picMk id="6" creationId="{00000000-0000-0000-0000-000000000000}"/>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C18ED600-4694-4246-A012-8BA0A527097B}" type="datetimeFigureOut">
              <a:rPr lang="en-US" smtClean="0"/>
              <a:t>6/13/2020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22144658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8ED600-4694-4246-A012-8BA0A527097B}" type="datetimeFigureOut">
              <a:rPr lang="en-US" smtClean="0"/>
              <a:t>6/13/2020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748858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8ED600-4694-4246-A012-8BA0A527097B}" type="datetimeFigureOut">
              <a:rPr lang="en-US" smtClean="0"/>
              <a:t>6/13/2020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414561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18ED600-4694-4246-A012-8BA0A527097B}" type="datetimeFigureOut">
              <a:rPr lang="en-US" smtClean="0"/>
              <a:t>6/13/2020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169396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18ED600-4694-4246-A012-8BA0A527097B}" type="datetimeFigureOut">
              <a:rPr lang="en-US" smtClean="0"/>
              <a:t>6/13/2020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7978599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18ED600-4694-4246-A012-8BA0A527097B}" type="datetimeFigureOut">
              <a:rPr lang="en-US" smtClean="0"/>
              <a:t>6/13/2020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39618569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18ED600-4694-4246-A012-8BA0A527097B}" type="datetimeFigureOut">
              <a:rPr lang="en-US" smtClean="0"/>
              <a:t>6/13/2020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1649510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18ED600-4694-4246-A012-8BA0A527097B}" type="datetimeFigureOut">
              <a:rPr lang="en-US" smtClean="0"/>
              <a:t>6/13/2020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19878490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8ED600-4694-4246-A012-8BA0A527097B}" type="datetimeFigureOut">
              <a:rPr lang="en-US" smtClean="0"/>
              <a:t>6/13/2020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12018896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8ED600-4694-4246-A012-8BA0A527097B}" type="datetimeFigureOut">
              <a:rPr lang="en-US" smtClean="0"/>
              <a:t>6/13/2020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19236667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18ED600-4694-4246-A012-8BA0A527097B}" type="datetimeFigureOut">
              <a:rPr lang="en-US" smtClean="0"/>
              <a:t>6/13/2020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DC93C3-D289-4967-B4CA-9AD13DDFDD61}" type="slidenum">
              <a:rPr lang="en-US" smtClean="0"/>
              <a:t>‹#›</a:t>
            </a:fld>
            <a:endParaRPr lang="en-US"/>
          </a:p>
        </p:txBody>
      </p:sp>
    </p:spTree>
    <p:extLst>
      <p:ext uri="{BB962C8B-B14F-4D97-AF65-F5344CB8AC3E}">
        <p14:creationId xmlns:p14="http://schemas.microsoft.com/office/powerpoint/2010/main" val="35103447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8ED600-4694-4246-A012-8BA0A527097B}" type="datetimeFigureOut">
              <a:rPr lang="en-US" smtClean="0"/>
              <a:t>6/13/2020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DC93C3-D289-4967-B4CA-9AD13DDFDD61}" type="slidenum">
              <a:rPr lang="en-US" smtClean="0"/>
              <a:t>‹#›</a:t>
            </a:fld>
            <a:endParaRPr lang="en-US"/>
          </a:p>
        </p:txBody>
      </p:sp>
    </p:spTree>
    <p:extLst>
      <p:ext uri="{BB962C8B-B14F-4D97-AF65-F5344CB8AC3E}">
        <p14:creationId xmlns:p14="http://schemas.microsoft.com/office/powerpoint/2010/main" val="2744471642"/>
      </p:ext>
    </p:extLst>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wow.boomlearning.com/classroom/mrshu.kdhwb/5xwntf" TargetMode="External"/><Relationship Id="rId3" Type="http://schemas.openxmlformats.org/officeDocument/2006/relationships/hyperlink" Target="https://www.youtube.com/watch?v=YnF-o-nJ1To" TargetMode="External"/><Relationship Id="rId7" Type="http://schemas.openxmlformats.org/officeDocument/2006/relationships/hyperlink" Target="https://www.youtube.com/watch?v=QTb4qRRes_8" TargetMode="External"/><Relationship Id="rId2" Type="http://schemas.openxmlformats.org/officeDocument/2006/relationships/hyperlink" Target="https://www.youtube.com/watch?v=jPwFXQQsFTY" TargetMode="External"/><Relationship Id="rId1" Type="http://schemas.openxmlformats.org/officeDocument/2006/relationships/slideLayout" Target="../slideLayouts/slideLayout2.xml"/><Relationship Id="rId6" Type="http://schemas.openxmlformats.org/officeDocument/2006/relationships/hyperlink" Target="http://www.raz-plus.com/" TargetMode="External"/><Relationship Id="rId5" Type="http://schemas.openxmlformats.org/officeDocument/2006/relationships/hyperlink" Target="https://www.youtube.com/watch?v=bIjQ4tAi49M" TargetMode="External"/><Relationship Id="rId4" Type="http://schemas.openxmlformats.org/officeDocument/2006/relationships/hyperlink" Target="https://issaquahwa.boardmakeronline.com/students"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youtube.com/watch?v=0RL4idvFUAA" TargetMode="External"/><Relationship Id="rId2" Type="http://schemas.openxmlformats.org/officeDocument/2006/relationships/hyperlink" Target="https://youtu.be/S1_EIK16FDc" TargetMode="External"/><Relationship Id="rId1" Type="http://schemas.openxmlformats.org/officeDocument/2006/relationships/slideLayout" Target="../slideLayouts/slideLayout2.xml"/><Relationship Id="rId4" Type="http://schemas.openxmlformats.org/officeDocument/2006/relationships/hyperlink" Target="https://www.youtube.com/watch?v=fj_s_sptsx4&amp;t=53s"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typing.com/student/logi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happynumbers.com/classes/411747/students"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issaquahwa.boardmakeronline.com/students" TargetMode="External"/><Relationship Id="rId7" Type="http://schemas.openxmlformats.org/officeDocument/2006/relationships/hyperlink" Target="https://wow.boomlearning.com/classroom/mrshu.kdhwb/5xwntf" TargetMode="External"/><Relationship Id="rId2" Type="http://schemas.openxmlformats.org/officeDocument/2006/relationships/hyperlink" Target="https://kahoot.com/schools-u/" TargetMode="External"/><Relationship Id="rId1" Type="http://schemas.openxmlformats.org/officeDocument/2006/relationships/slideLayout" Target="../slideLayouts/slideLayout2.xml"/><Relationship Id="rId6" Type="http://schemas.openxmlformats.org/officeDocument/2006/relationships/hyperlink" Target="http://www.raz-plus.com/" TargetMode="External"/><Relationship Id="rId5" Type="http://schemas.openxmlformats.org/officeDocument/2006/relationships/hyperlink" Target="https://youtu.be/l7g8Atv27Q8" TargetMode="External"/><Relationship Id="rId4" Type="http://schemas.openxmlformats.org/officeDocument/2006/relationships/hyperlink" Target="https://www.youtube.com/watch?v=rpolpKTWrp4#action=share" TargetMode="Externa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raz-plus.com/" TargetMode="External"/><Relationship Id="rId7" Type="http://schemas.openxmlformats.org/officeDocument/2006/relationships/hyperlink" Target="https://wow.boomlearning.com/classroom/mrshu.kdhwb/5xwntf" TargetMode="External"/><Relationship Id="rId2" Type="http://schemas.openxmlformats.org/officeDocument/2006/relationships/hyperlink" Target="https://www.youtube.com/watch?v=UCh97uEgYLU" TargetMode="External"/><Relationship Id="rId1" Type="http://schemas.openxmlformats.org/officeDocument/2006/relationships/slideLayout" Target="../slideLayouts/slideLayout2.xml"/><Relationship Id="rId6" Type="http://schemas.openxmlformats.org/officeDocument/2006/relationships/hyperlink" Target="https://143sped.weebly.com/online-resources.html" TargetMode="External"/><Relationship Id="rId5" Type="http://schemas.openxmlformats.org/officeDocument/2006/relationships/hyperlink" Target="https://issaquahwa.boardmakeronline.com/students" TargetMode="External"/><Relationship Id="rId4" Type="http://schemas.openxmlformats.org/officeDocument/2006/relationships/hyperlink" Target="https://www.youtube.com/watch?v=QWWLtG3J_TI#action=share"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issaquahwa.boardmakeronline.com/students" TargetMode="External"/><Relationship Id="rId2" Type="http://schemas.openxmlformats.org/officeDocument/2006/relationships/hyperlink" Target="https://wow.boomlearning.com/classroom/mrshu.kdhwb/5xwnt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hyperlink" Target="https://forms.office.com/Pages/ResponsePage.aspx?id=8nAYNexOdUyAWk20-BGuoQywDjcKDZtDpxHpSuo7WyJUNkkzRlU3RkNEMThDMjU3VUFWMjE4TUFWRi4u"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Daily%20Schedules.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file:///C:\Users\hummellr\Desktop\SHS%20LRC%202%20WEEK%20THREE%20-ZONES%20OF%20REGULATION%20PART%202.pptx" TargetMode="External"/><Relationship Id="rId2" Type="http://schemas.openxmlformats.org/officeDocument/2006/relationships/hyperlink" Target="https://wow.boomlearning.com/hyperplay/jixxknGX5DuP7vod7/t72WWK8zfn65kZ8P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raz-plus.com/" TargetMode="External"/><Relationship Id="rId2" Type="http://schemas.openxmlformats.org/officeDocument/2006/relationships/hyperlink" Target="https://www.kidsa-z.com/" TargetMode="External"/><Relationship Id="rId1" Type="http://schemas.openxmlformats.org/officeDocument/2006/relationships/slideLayout" Target="../slideLayouts/slideLayout2.xml"/><Relationship Id="rId4" Type="http://schemas.openxmlformats.org/officeDocument/2006/relationships/hyperlink" Target="https://issaquahwa.boardmakeronline.com/student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n2y.com/news-2-you/" TargetMode="External"/><Relationship Id="rId2" Type="http://schemas.openxmlformats.org/officeDocument/2006/relationships/hyperlink" Target="https://wow.boomlearning.com/classroom/mrshu.kdhwb/5xwntf" TargetMode="External"/><Relationship Id="rId1" Type="http://schemas.openxmlformats.org/officeDocument/2006/relationships/slideLayout" Target="../slideLayouts/slideLayout2.xml"/><Relationship Id="rId5" Type="http://schemas.openxmlformats.org/officeDocument/2006/relationships/hyperlink" Target="https://forms.office.com/Pages/ResponsePage.aspx?id=8nAYNexOdUyAWk20-BGuoQywDjcKDZtDpxHpSuo7WyJURFhUQkk1M1FZUDM4QUQ0WUs0OUEyVkNISS4u" TargetMode="External"/><Relationship Id="rId4" Type="http://schemas.openxmlformats.org/officeDocument/2006/relationships/hyperlink" Target="https://www.kidsa-z.com/"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www.raz-plus.com/" TargetMode="External"/><Relationship Id="rId7" Type="http://schemas.openxmlformats.org/officeDocument/2006/relationships/hyperlink" Target="https://www.walgreens.com/offers/offers.jsp/weeklyad" TargetMode="External"/><Relationship Id="rId2" Type="http://schemas.openxmlformats.org/officeDocument/2006/relationships/hyperlink" Target="https://wow.boomlearning.com/classroom" TargetMode="External"/><Relationship Id="rId1" Type="http://schemas.openxmlformats.org/officeDocument/2006/relationships/slideLayout" Target="../slideLayouts/slideLayout2.xml"/><Relationship Id="rId6" Type="http://schemas.openxmlformats.org/officeDocument/2006/relationships/hyperlink" Target="https://www.bartelldrugs.com/weeklyad/page/0/?flyer_run_id=489307&amp;flyer_type_name=flyerweekly" TargetMode="External"/><Relationship Id="rId5" Type="http://schemas.openxmlformats.org/officeDocument/2006/relationships/hyperlink" Target="https://issaquahwa.boardmakeronline.com/students" TargetMode="External"/><Relationship Id="rId4" Type="http://schemas.openxmlformats.org/officeDocument/2006/relationships/hyperlink" Target="https://143sped.weebly.com/online-resources.html"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SHS LRCII Remote Learning</a:t>
            </a:r>
            <a:r>
              <a:rPr lang="en-US" dirty="0"/>
              <a:t/>
            </a:r>
            <a:br>
              <a:rPr lang="en-US" dirty="0"/>
            </a:br>
            <a:r>
              <a:rPr lang="en-US" sz="4400" dirty="0"/>
              <a:t>For the week of </a:t>
            </a:r>
            <a:r>
              <a:rPr lang="en-US" sz="4400" dirty="0" smtClean="0"/>
              <a:t>June </a:t>
            </a:r>
            <a:r>
              <a:rPr lang="en-US" sz="4400" dirty="0" smtClean="0"/>
              <a:t>15th</a:t>
            </a:r>
            <a:endParaRPr lang="en-US" sz="4400" dirty="0"/>
          </a:p>
        </p:txBody>
      </p:sp>
      <p:sp>
        <p:nvSpPr>
          <p:cNvPr id="3" name="Subtitle 2"/>
          <p:cNvSpPr>
            <a:spLocks noGrp="1"/>
          </p:cNvSpPr>
          <p:nvPr>
            <p:ph type="subTitle" idx="1"/>
          </p:nvPr>
        </p:nvSpPr>
        <p:spPr>
          <a:xfrm>
            <a:off x="1524000" y="3948544"/>
            <a:ext cx="9144000" cy="1309255"/>
          </a:xfrm>
        </p:spPr>
        <p:txBody>
          <a:bodyPr>
            <a:normAutofit/>
          </a:bodyPr>
          <a:lstStyle/>
          <a:p>
            <a:r>
              <a:rPr lang="en-US" dirty="0"/>
              <a:t>Welcome to </a:t>
            </a:r>
            <a:r>
              <a:rPr lang="en-US" dirty="0" smtClean="0"/>
              <a:t>our online classroom!</a:t>
            </a:r>
          </a:p>
        </p:txBody>
      </p:sp>
    </p:spTree>
    <p:extLst>
      <p:ext uri="{BB962C8B-B14F-4D97-AF65-F5344CB8AC3E}">
        <p14:creationId xmlns:p14="http://schemas.microsoft.com/office/powerpoint/2010/main" val="13240039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942535" y="564827"/>
            <a:ext cx="10424645" cy="5793770"/>
          </a:xfrm>
          <a:prstGeom prst="rect">
            <a:avLst/>
          </a:prstGeom>
        </p:spPr>
      </p:pic>
    </p:spTree>
    <p:extLst>
      <p:ext uri="{BB962C8B-B14F-4D97-AF65-F5344CB8AC3E}">
        <p14:creationId xmlns:p14="http://schemas.microsoft.com/office/powerpoint/2010/main" val="34866497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Community:</a:t>
            </a:r>
            <a:endParaRPr lang="en-US" b="1" dirty="0"/>
          </a:p>
        </p:txBody>
      </p:sp>
      <p:sp>
        <p:nvSpPr>
          <p:cNvPr id="3" name="Content Placeholder 2"/>
          <p:cNvSpPr>
            <a:spLocks noGrp="1"/>
          </p:cNvSpPr>
          <p:nvPr>
            <p:ph idx="1"/>
          </p:nvPr>
        </p:nvSpPr>
        <p:spPr>
          <a:xfrm>
            <a:off x="838200" y="1468582"/>
            <a:ext cx="10515600" cy="4708381"/>
          </a:xfrm>
        </p:spPr>
        <p:txBody>
          <a:bodyPr/>
          <a:lstStyle/>
          <a:p>
            <a:r>
              <a:rPr lang="en-US" dirty="0"/>
              <a:t>Note to Caregivers: This portion of the daily schedule will incorporate accessing the community. It is intended to last </a:t>
            </a:r>
            <a:r>
              <a:rPr lang="en-US" dirty="0" smtClean="0"/>
              <a:t>15 to 30 minutes, </a:t>
            </a:r>
            <a:r>
              <a:rPr lang="en-US" dirty="0"/>
              <a:t>depending on the virtual field </a:t>
            </a:r>
            <a:r>
              <a:rPr lang="en-US" dirty="0" smtClean="0"/>
              <a:t>trip or video. </a:t>
            </a:r>
            <a:endParaRPr lang="en-US"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408451916"/>
              </p:ext>
            </p:extLst>
          </p:nvPr>
        </p:nvGraphicFramePr>
        <p:xfrm>
          <a:off x="1524000" y="2905415"/>
          <a:ext cx="8894618" cy="2576322"/>
        </p:xfrm>
        <a:graphic>
          <a:graphicData uri="http://schemas.openxmlformats.org/drawingml/2006/table">
            <a:tbl>
              <a:tblPr firstRow="1" firstCol="1" bandRow="1">
                <a:tableStyleId>{5C22544A-7EE6-4342-B048-85BDC9FD1C3A}</a:tableStyleId>
              </a:tblPr>
              <a:tblGrid>
                <a:gridCol w="1776153">
                  <a:extLst>
                    <a:ext uri="{9D8B030D-6E8A-4147-A177-3AD203B41FA5}">
                      <a16:colId xmlns:a16="http://schemas.microsoft.com/office/drawing/2014/main" val="1497950729"/>
                    </a:ext>
                  </a:extLst>
                </a:gridCol>
                <a:gridCol w="1776153">
                  <a:extLst>
                    <a:ext uri="{9D8B030D-6E8A-4147-A177-3AD203B41FA5}">
                      <a16:colId xmlns:a16="http://schemas.microsoft.com/office/drawing/2014/main" val="3748106896"/>
                    </a:ext>
                  </a:extLst>
                </a:gridCol>
                <a:gridCol w="1776153">
                  <a:extLst>
                    <a:ext uri="{9D8B030D-6E8A-4147-A177-3AD203B41FA5}">
                      <a16:colId xmlns:a16="http://schemas.microsoft.com/office/drawing/2014/main" val="3680395173"/>
                    </a:ext>
                  </a:extLst>
                </a:gridCol>
                <a:gridCol w="1776153">
                  <a:extLst>
                    <a:ext uri="{9D8B030D-6E8A-4147-A177-3AD203B41FA5}">
                      <a16:colId xmlns:a16="http://schemas.microsoft.com/office/drawing/2014/main" val="862166644"/>
                    </a:ext>
                  </a:extLst>
                </a:gridCol>
                <a:gridCol w="1790006">
                  <a:extLst>
                    <a:ext uri="{9D8B030D-6E8A-4147-A177-3AD203B41FA5}">
                      <a16:colId xmlns:a16="http://schemas.microsoft.com/office/drawing/2014/main" val="4222629763"/>
                    </a:ext>
                  </a:extLst>
                </a:gridCol>
              </a:tblGrid>
              <a:tr h="2230580">
                <a:tc>
                  <a:txBody>
                    <a:bodyPr/>
                    <a:lstStyle/>
                    <a:p>
                      <a:pPr marL="0" marR="0" algn="ctr">
                        <a:lnSpc>
                          <a:spcPct val="107000"/>
                        </a:lnSpc>
                        <a:spcBef>
                          <a:spcPts val="0"/>
                        </a:spcBef>
                        <a:spcAft>
                          <a:spcPts val="0"/>
                        </a:spcAft>
                      </a:pPr>
                      <a:r>
                        <a:rPr lang="en-US" sz="2000" dirty="0" smtClean="0">
                          <a:solidFill>
                            <a:schemeClr val="tx1"/>
                          </a:solidFill>
                          <a:effectLst/>
                        </a:rPr>
                        <a:t>Monday</a:t>
                      </a:r>
                    </a:p>
                    <a:p>
                      <a:pPr marL="0" marR="0" algn="ctr">
                        <a:lnSpc>
                          <a:spcPct val="107000"/>
                        </a:lnSpc>
                        <a:spcBef>
                          <a:spcPts val="0"/>
                        </a:spcBef>
                        <a:spcAft>
                          <a:spcPts val="0"/>
                        </a:spcAft>
                      </a:pPr>
                      <a:endParaRPr lang="en-US" sz="1800" dirty="0" smtClean="0">
                        <a:solidFill>
                          <a:schemeClr val="lt1"/>
                        </a:solidFill>
                        <a:effectLst/>
                        <a:latin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800" dirty="0" smtClean="0">
                          <a:solidFill>
                            <a:schemeClr val="lt1"/>
                          </a:solidFill>
                          <a:effectLst/>
                          <a:latin typeface="Calibri" panose="020F0502020204030204" pitchFamily="34" charset="0"/>
                          <a:cs typeface="Times New Roman" panose="02020603050405020304" pitchFamily="18" charset="0"/>
                          <a:hlinkClick r:id="rId2"/>
                        </a:rPr>
                        <a:t>Zookeeper</a:t>
                      </a:r>
                      <a:endParaRPr lang="en-US" sz="1800" dirty="0" smtClean="0">
                        <a:solidFill>
                          <a:schemeClr val="lt1"/>
                        </a:solidFill>
                        <a:effectLst/>
                        <a:latin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800" dirty="0" smtClean="0">
                        <a:solidFill>
                          <a:schemeClr val="lt1"/>
                        </a:solidFill>
                        <a:effectLst/>
                        <a:latin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CBI Job video</a:t>
                      </a:r>
                      <a:r>
                        <a:rPr kumimoji="0" lang="en-US" sz="1400" b="0" i="0" u="none" strike="noStrike" kern="1200" cap="none" spc="0" normalizeH="0" baseline="0" noProof="0" dirty="0" smtClean="0">
                          <a:ln>
                            <a:noFill/>
                          </a:ln>
                          <a:solidFill>
                            <a:prstClr val="black"/>
                          </a:solidFill>
                          <a:effectLst/>
                          <a:uLnTx/>
                          <a:uFillTx/>
                          <a:latin typeface="+mn-lt"/>
                          <a:ea typeface="+mn-ea"/>
                          <a:cs typeface="+mn-cs"/>
                        </a:rPr>
                        <a:t>:</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Be a Zookeeper</a:t>
                      </a: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txBody>
                  <a:tcPr marL="68580" marR="68580" marT="0" marB="0">
                    <a:solidFill>
                      <a:srgbClr val="F1B1E5"/>
                    </a:solidFill>
                  </a:tcPr>
                </a:tc>
                <a:tc>
                  <a:txBody>
                    <a:bodyPr/>
                    <a:lstStyle/>
                    <a:p>
                      <a:pPr marL="0" marR="0" algn="ctr">
                        <a:lnSpc>
                          <a:spcPct val="107000"/>
                        </a:lnSpc>
                        <a:spcBef>
                          <a:spcPts val="0"/>
                        </a:spcBef>
                        <a:spcAft>
                          <a:spcPts val="0"/>
                        </a:spcAft>
                      </a:pPr>
                      <a:r>
                        <a:rPr lang="en-US" sz="2000" dirty="0" smtClean="0">
                          <a:solidFill>
                            <a:schemeClr val="tx1"/>
                          </a:solidFill>
                          <a:effectLst/>
                        </a:rPr>
                        <a:t>Tuesday</a:t>
                      </a:r>
                      <a:endParaRPr lang="en-US" sz="2000" u="sng" dirty="0" smtClean="0">
                        <a:solidFill>
                          <a:schemeClr val="lt1"/>
                        </a:solidFill>
                        <a:effectLst/>
                      </a:endParaRPr>
                    </a:p>
                    <a:p>
                      <a:pPr marL="0" marR="0" algn="ctr">
                        <a:lnSpc>
                          <a:spcPct val="107000"/>
                        </a:lnSpc>
                        <a:spcBef>
                          <a:spcPts val="0"/>
                        </a:spcBef>
                        <a:spcAft>
                          <a:spcPts val="0"/>
                        </a:spcAft>
                      </a:pPr>
                      <a:endParaRPr lang="en-US" sz="2000" b="0" u="sng" dirty="0" smtClean="0">
                        <a:solidFill>
                          <a:schemeClr val="lt1"/>
                        </a:solidFill>
                        <a:effectLst/>
                      </a:endParaRPr>
                    </a:p>
                    <a:p>
                      <a:pPr marL="0" marR="0" algn="ctr">
                        <a:lnSpc>
                          <a:spcPct val="107000"/>
                        </a:lnSpc>
                        <a:spcBef>
                          <a:spcPts val="0"/>
                        </a:spcBef>
                        <a:spcAft>
                          <a:spcPts val="0"/>
                        </a:spcAft>
                      </a:pPr>
                      <a:endParaRPr lang="en-US" sz="1600" b="1" u="none" dirty="0" smtClean="0">
                        <a:solidFill>
                          <a:schemeClr val="tx1"/>
                        </a:solidFill>
                        <a:effectLst/>
                      </a:endParaRPr>
                    </a:p>
                    <a:p>
                      <a:pPr marL="0" marR="0" algn="ctr">
                        <a:lnSpc>
                          <a:spcPct val="107000"/>
                        </a:lnSpc>
                        <a:spcBef>
                          <a:spcPts val="0"/>
                        </a:spcBef>
                        <a:spcAft>
                          <a:spcPts val="0"/>
                        </a:spcAft>
                      </a:pPr>
                      <a:r>
                        <a:rPr lang="en-US" sz="1600" b="1" u="none" dirty="0" smtClean="0">
                          <a:solidFill>
                            <a:schemeClr val="tx1"/>
                          </a:solidFill>
                          <a:effectLst/>
                          <a:hlinkClick r:id="rId3"/>
                        </a:rPr>
                        <a:t>Virtual Field Trip-Petting Zoo Aquarium</a:t>
                      </a:r>
                      <a:endParaRPr lang="en-US" sz="1600" b="1" u="none" dirty="0" smtClean="0">
                        <a:solidFill>
                          <a:schemeClr val="tx1"/>
                        </a:solidFill>
                        <a:effectLst/>
                      </a:endParaRPr>
                    </a:p>
                    <a:p>
                      <a:pPr marL="0" marR="0" algn="ctr">
                        <a:lnSpc>
                          <a:spcPct val="107000"/>
                        </a:lnSpc>
                        <a:spcBef>
                          <a:spcPts val="0"/>
                        </a:spcBef>
                        <a:spcAft>
                          <a:spcPts val="0"/>
                        </a:spcAft>
                      </a:pPr>
                      <a:endParaRPr lang="en-US" sz="1600" b="1" u="none" dirty="0" smtClean="0">
                        <a:solidFill>
                          <a:schemeClr val="tx1"/>
                        </a:solidFill>
                        <a:effectLst/>
                      </a:endParaRPr>
                    </a:p>
                    <a:p>
                      <a:pPr marL="0" marR="0" algn="ctr">
                        <a:lnSpc>
                          <a:spcPct val="107000"/>
                        </a:lnSpc>
                        <a:spcBef>
                          <a:spcPts val="0"/>
                        </a:spcBef>
                        <a:spcAft>
                          <a:spcPts val="0"/>
                        </a:spcAft>
                      </a:pPr>
                      <a:r>
                        <a:rPr lang="en-US" sz="1600" b="1" u="none" dirty="0" smtClean="0">
                          <a:solidFill>
                            <a:schemeClr val="tx1"/>
                          </a:solidFill>
                          <a:effectLst/>
                        </a:rPr>
                        <a:t>SLOTH</a:t>
                      </a:r>
                      <a:endParaRPr lang="en-US" sz="1600" b="1" u="none" dirty="0" smtClean="0">
                        <a:solidFill>
                          <a:schemeClr val="tx1"/>
                        </a:solidFill>
                        <a:effectLst/>
                      </a:endParaRPr>
                    </a:p>
                  </a:txBody>
                  <a:tcPr marL="68580" marR="68580" marT="0" marB="0">
                    <a:solidFill>
                      <a:srgbClr val="F1B1E5"/>
                    </a:solidFill>
                  </a:tcPr>
                </a:tc>
                <a:tc>
                  <a:txBody>
                    <a:bodyPr/>
                    <a:lstStyle/>
                    <a:p>
                      <a:pPr marL="0" marR="0" algn="ctr">
                        <a:lnSpc>
                          <a:spcPct val="107000"/>
                        </a:lnSpc>
                        <a:spcBef>
                          <a:spcPts val="0"/>
                        </a:spcBef>
                        <a:spcAft>
                          <a:spcPts val="0"/>
                        </a:spcAft>
                      </a:pPr>
                      <a:r>
                        <a:rPr lang="en-US" sz="2000" dirty="0" smtClean="0">
                          <a:solidFill>
                            <a:schemeClr val="tx1"/>
                          </a:solidFill>
                          <a:effectLst/>
                        </a:rPr>
                        <a:t>Wednesday</a:t>
                      </a:r>
                    </a:p>
                    <a:p>
                      <a:pPr marL="0" marR="0" algn="ctr">
                        <a:lnSpc>
                          <a:spcPct val="107000"/>
                        </a:lnSpc>
                        <a:spcBef>
                          <a:spcPts val="0"/>
                        </a:spcBef>
                        <a:spcAft>
                          <a:spcPts val="0"/>
                        </a:spcAft>
                      </a:pPr>
                      <a:endParaRPr lang="en-US" sz="2000" u="sng" dirty="0" smtClean="0">
                        <a:effectLst/>
                        <a:hlinkClick r:id="rId4"/>
                      </a:endParaRPr>
                    </a:p>
                    <a:p>
                      <a:pPr marL="0" marR="0" algn="ctr">
                        <a:lnSpc>
                          <a:spcPct val="107000"/>
                        </a:lnSpc>
                        <a:spcBef>
                          <a:spcPts val="0"/>
                        </a:spcBef>
                        <a:spcAft>
                          <a:spcPts val="0"/>
                        </a:spcAft>
                      </a:pPr>
                      <a:r>
                        <a:rPr lang="en-US" sz="1800" dirty="0" smtClean="0">
                          <a:effectLst/>
                          <a:hlinkClick r:id="rId5"/>
                        </a:rPr>
                        <a:t>A day as a Zookeeper</a:t>
                      </a:r>
                      <a:endParaRPr lang="en-US" sz="1800" dirty="0" smtClean="0">
                        <a:effectLst/>
                      </a:endParaRPr>
                    </a:p>
                    <a:p>
                      <a:pPr marL="0" marR="0" algn="ctr">
                        <a:lnSpc>
                          <a:spcPct val="107000"/>
                        </a:lnSpc>
                        <a:spcBef>
                          <a:spcPts val="0"/>
                        </a:spcBef>
                        <a:spcAft>
                          <a:spcPts val="0"/>
                        </a:spcAft>
                      </a:pPr>
                      <a:endParaRPr lang="en-US" sz="1800" dirty="0" smtClean="0">
                        <a:effectLst/>
                      </a:endParaRPr>
                    </a:p>
                    <a:p>
                      <a:pPr marL="0" marR="0" algn="ctr">
                        <a:lnSpc>
                          <a:spcPct val="107000"/>
                        </a:lnSpc>
                        <a:spcBef>
                          <a:spcPts val="0"/>
                        </a:spcBef>
                        <a:spcAft>
                          <a:spcPts val="0"/>
                        </a:spcAft>
                      </a:pPr>
                      <a:r>
                        <a:rPr lang="en-US" sz="1400" b="0" dirty="0" smtClean="0">
                          <a:solidFill>
                            <a:schemeClr val="tx1"/>
                          </a:solidFill>
                          <a:effectLst/>
                        </a:rPr>
                        <a:t>CBI Job Video:</a:t>
                      </a:r>
                    </a:p>
                    <a:p>
                      <a:pPr marL="0" marR="0" algn="ctr">
                        <a:lnSpc>
                          <a:spcPct val="107000"/>
                        </a:lnSpc>
                        <a:spcBef>
                          <a:spcPts val="0"/>
                        </a:spcBef>
                        <a:spcAft>
                          <a:spcPts val="0"/>
                        </a:spcAft>
                      </a:pPr>
                      <a:r>
                        <a:rPr lang="en-US" sz="1400" b="0" dirty="0" smtClean="0">
                          <a:solidFill>
                            <a:schemeClr val="tx1"/>
                          </a:solidFill>
                          <a:effectLst/>
                        </a:rPr>
                        <a:t>A Day in the Life of a Zookeeper</a:t>
                      </a:r>
                      <a:r>
                        <a:rPr lang="en-US" sz="1800" dirty="0">
                          <a:effectLst/>
                        </a:rPr>
                        <a:t> </a:t>
                      </a:r>
                      <a:endParaRPr lang="en-US" sz="1800" dirty="0" smtClean="0">
                        <a:effectLst/>
                      </a:endParaRPr>
                    </a:p>
                    <a:p>
                      <a:pPr marL="0" marR="0" algn="ctr">
                        <a:lnSpc>
                          <a:spcPct val="107000"/>
                        </a:lnSpc>
                        <a:spcBef>
                          <a:spcPts val="0"/>
                        </a:spcBef>
                        <a:spcAft>
                          <a:spcPts val="0"/>
                        </a:spcAft>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1B1E5"/>
                    </a:solidFill>
                  </a:tcPr>
                </a:tc>
                <a:tc>
                  <a:txBody>
                    <a:bodyPr/>
                    <a:lstStyle/>
                    <a:p>
                      <a:pPr marL="0" marR="0" algn="ctr">
                        <a:lnSpc>
                          <a:spcPct val="107000"/>
                        </a:lnSpc>
                        <a:spcBef>
                          <a:spcPts val="0"/>
                        </a:spcBef>
                        <a:spcAft>
                          <a:spcPts val="0"/>
                        </a:spcAft>
                      </a:pPr>
                      <a:r>
                        <a:rPr lang="en-US" sz="2000" dirty="0" smtClean="0">
                          <a:solidFill>
                            <a:schemeClr val="tx1"/>
                          </a:solidFill>
                          <a:effectLst/>
                        </a:rPr>
                        <a:t>Thursday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hlinkClick r:id="rId6"/>
                      </a:endParaRPr>
                    </a:p>
                    <a:p>
                      <a:pPr marL="0" marR="0" algn="ctr">
                        <a:lnSpc>
                          <a:spcPct val="107000"/>
                        </a:lnSpc>
                        <a:spcBef>
                          <a:spcPts val="0"/>
                        </a:spcBef>
                        <a:spcAft>
                          <a:spcPts val="0"/>
                        </a:spcAft>
                      </a:pPr>
                      <a:endParaRPr lang="en-US" sz="1100" dirty="0" smtClean="0">
                        <a:effectLst/>
                      </a:endParaRPr>
                    </a:p>
                    <a:p>
                      <a:pPr marL="0" marR="0" algn="ctr">
                        <a:lnSpc>
                          <a:spcPct val="107000"/>
                        </a:lnSpc>
                        <a:spcBef>
                          <a:spcPts val="0"/>
                        </a:spcBef>
                        <a:spcAft>
                          <a:spcPts val="0"/>
                        </a:spcAft>
                      </a:pPr>
                      <a:r>
                        <a:rPr lang="en-US" sz="1400" dirty="0" err="1" smtClean="0">
                          <a:effectLst/>
                          <a:hlinkClick r:id="rId7"/>
                        </a:rPr>
                        <a:t>Virtural</a:t>
                      </a:r>
                      <a:r>
                        <a:rPr lang="en-US" sz="1400" dirty="0" smtClean="0">
                          <a:effectLst/>
                          <a:hlinkClick r:id="rId7"/>
                        </a:rPr>
                        <a:t> Field Trip-Petting Zoo Aquarium</a:t>
                      </a:r>
                      <a:endParaRPr lang="en-US" sz="1400" dirty="0" smtClean="0">
                        <a:effectLst/>
                      </a:endParaRPr>
                    </a:p>
                    <a:p>
                      <a:pPr marL="0" marR="0" algn="ctr">
                        <a:lnSpc>
                          <a:spcPct val="107000"/>
                        </a:lnSpc>
                        <a:spcBef>
                          <a:spcPts val="0"/>
                        </a:spcBef>
                        <a:spcAft>
                          <a:spcPts val="0"/>
                        </a:spcAft>
                      </a:pPr>
                      <a:endParaRPr lang="en-US" sz="1400" dirty="0" smtClean="0">
                        <a:effectLst/>
                      </a:endParaRPr>
                    </a:p>
                    <a:p>
                      <a:pPr marL="0" marR="0" algn="ctr">
                        <a:lnSpc>
                          <a:spcPct val="107000"/>
                        </a:lnSpc>
                        <a:spcBef>
                          <a:spcPts val="0"/>
                        </a:spcBef>
                        <a:spcAft>
                          <a:spcPts val="0"/>
                        </a:spcAft>
                      </a:pPr>
                      <a:endParaRPr lang="en-US" sz="1400" dirty="0" smtClean="0">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b="1" u="none" dirty="0" smtClean="0">
                          <a:solidFill>
                            <a:schemeClr val="tx1"/>
                          </a:solidFill>
                          <a:effectLst/>
                        </a:rPr>
                        <a:t>TORTOUISE </a:t>
                      </a:r>
                    </a:p>
                    <a:p>
                      <a:pPr marL="0" marR="0" algn="ctr">
                        <a:lnSpc>
                          <a:spcPct val="107000"/>
                        </a:lnSpc>
                        <a:spcBef>
                          <a:spcPts val="0"/>
                        </a:spcBef>
                        <a:spcAft>
                          <a:spcPts val="0"/>
                        </a:spcAft>
                      </a:pPr>
                      <a:endParaRPr lang="en-US" sz="1400" dirty="0" smtClean="0">
                        <a:effectLst/>
                      </a:endParaRPr>
                    </a:p>
                  </a:txBody>
                  <a:tcPr marL="68580" marR="68580" marT="0" marB="0">
                    <a:solidFill>
                      <a:srgbClr val="F1B1E5"/>
                    </a:solidFill>
                  </a:tcPr>
                </a:tc>
                <a:tc>
                  <a:txBody>
                    <a:bodyPr/>
                    <a:lstStyle/>
                    <a:p>
                      <a:pPr marL="0" marR="0" algn="ctr">
                        <a:lnSpc>
                          <a:spcPct val="107000"/>
                        </a:lnSpc>
                        <a:spcBef>
                          <a:spcPts val="0"/>
                        </a:spcBef>
                        <a:spcAft>
                          <a:spcPts val="0"/>
                        </a:spcAft>
                      </a:pPr>
                      <a:r>
                        <a:rPr lang="en-US" sz="2000" dirty="0" smtClean="0">
                          <a:solidFill>
                            <a:schemeClr val="tx1"/>
                          </a:solidFill>
                          <a:effectLst/>
                        </a:rPr>
                        <a:t>Friday</a:t>
                      </a:r>
                    </a:p>
                    <a:p>
                      <a:pPr marL="0" marR="0" algn="ctr">
                        <a:lnSpc>
                          <a:spcPct val="107000"/>
                        </a:lnSpc>
                        <a:spcBef>
                          <a:spcPts val="0"/>
                        </a:spcBef>
                        <a:spcAft>
                          <a:spcPts val="0"/>
                        </a:spcAft>
                      </a:pPr>
                      <a:endParaRPr lang="en-US" sz="2000" dirty="0">
                        <a:solidFill>
                          <a:schemeClr val="tx1"/>
                        </a:solidFill>
                        <a:effectLst/>
                      </a:endParaRPr>
                    </a:p>
                    <a:p>
                      <a:pPr marL="0" marR="0" algn="ctr">
                        <a:lnSpc>
                          <a:spcPct val="107000"/>
                        </a:lnSpc>
                        <a:spcBef>
                          <a:spcPts val="0"/>
                        </a:spcBef>
                        <a:spcAft>
                          <a:spcPts val="0"/>
                        </a:spcAft>
                      </a:pPr>
                      <a:endParaRPr lang="en-US" sz="4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4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white"/>
                          </a:solidFill>
                          <a:effectLst/>
                          <a:uLnTx/>
                          <a:uFillTx/>
                          <a:latin typeface="+mn-lt"/>
                          <a:ea typeface="+mn-ea"/>
                          <a:cs typeface="+mn-cs"/>
                          <a:hlinkClick r:id="rId8"/>
                        </a:rPr>
                        <a:t>Boom cards</a:t>
                      </a:r>
                      <a:r>
                        <a:rPr kumimoji="0" lang="en-US" sz="1600" b="1" i="0" u="none" strike="noStrike" kern="1200" cap="none" spc="0" normalizeH="0" baseline="0" noProof="0" dirty="0" smtClean="0">
                          <a:ln>
                            <a:noFill/>
                          </a:ln>
                          <a:solidFill>
                            <a:prstClr val="white"/>
                          </a:solidFill>
                          <a:effectLst/>
                          <a:uLnTx/>
                          <a:uFillTx/>
                          <a:latin typeface="+mn-lt"/>
                          <a:ea typeface="+mn-ea"/>
                          <a:cs typeface="+mn-cs"/>
                        </a:rPr>
                        <a:t> </a:t>
                      </a:r>
                    </a:p>
                    <a:p>
                      <a:pPr marL="0" marR="0" algn="ctr">
                        <a:lnSpc>
                          <a:spcPct val="107000"/>
                        </a:lnSpc>
                        <a:spcBef>
                          <a:spcPts val="0"/>
                        </a:spcBef>
                        <a:spcAft>
                          <a:spcPts val="0"/>
                        </a:spcAft>
                      </a:pPr>
                      <a:endParaRPr lang="en-US" sz="4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4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Choose 1 set of </a:t>
                      </a:r>
                      <a:r>
                        <a:rPr lang="en-US" sz="14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ANIMAL</a:t>
                      </a:r>
                      <a:r>
                        <a:rPr lang="en-US" sz="14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lang="en-US" sz="14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related Boom cards</a:t>
                      </a:r>
                    </a:p>
                  </a:txBody>
                  <a:tcPr marL="68580" marR="68580" marT="0" marB="0">
                    <a:solidFill>
                      <a:srgbClr val="F1B1E5"/>
                    </a:solidFill>
                  </a:tcPr>
                </a:tc>
                <a:extLst>
                  <a:ext uri="{0D108BD9-81ED-4DB2-BD59-A6C34878D82A}">
                    <a16:rowId xmlns:a16="http://schemas.microsoft.com/office/drawing/2014/main" val="692459271"/>
                  </a:ext>
                </a:extLst>
              </a:tr>
            </a:tbl>
          </a:graphicData>
        </a:graphic>
      </p:graphicFrame>
    </p:spTree>
    <p:extLst>
      <p:ext uri="{BB962C8B-B14F-4D97-AF65-F5344CB8AC3E}">
        <p14:creationId xmlns:p14="http://schemas.microsoft.com/office/powerpoint/2010/main" val="28612190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Physical:</a:t>
            </a:r>
            <a:endParaRPr lang="en-US" b="1" dirty="0"/>
          </a:p>
        </p:txBody>
      </p:sp>
      <p:sp>
        <p:nvSpPr>
          <p:cNvPr id="3" name="Content Placeholder 2"/>
          <p:cNvSpPr>
            <a:spLocks noGrp="1"/>
          </p:cNvSpPr>
          <p:nvPr>
            <p:ph idx="1"/>
          </p:nvPr>
        </p:nvSpPr>
        <p:spPr>
          <a:xfrm>
            <a:off x="838200" y="1468582"/>
            <a:ext cx="10515600" cy="4708381"/>
          </a:xfrm>
        </p:spPr>
        <p:txBody>
          <a:bodyPr/>
          <a:lstStyle/>
          <a:p>
            <a:r>
              <a:rPr lang="en-US" dirty="0"/>
              <a:t>Note to Caregivers: This portion of the daily schedule will incorporate accessing </a:t>
            </a:r>
            <a:r>
              <a:rPr lang="en-US" dirty="0" smtClean="0"/>
              <a:t>some Physical Education. This is VOLUNTARY or access Mrs. Wince’s assignments for the week.</a:t>
            </a:r>
            <a:endParaRPr lang="en-US" dirty="0"/>
          </a:p>
          <a:p>
            <a:pPr marL="0" indent="0">
              <a:buNone/>
            </a:pP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38184779"/>
              </p:ext>
            </p:extLst>
          </p:nvPr>
        </p:nvGraphicFramePr>
        <p:xfrm>
          <a:off x="1510145" y="3321051"/>
          <a:ext cx="8880765" cy="2268474"/>
        </p:xfrm>
        <a:graphic>
          <a:graphicData uri="http://schemas.openxmlformats.org/drawingml/2006/table">
            <a:tbl>
              <a:tblPr firstRow="1" firstCol="1" bandRow="1">
                <a:tableStyleId>{5C22544A-7EE6-4342-B048-85BDC9FD1C3A}</a:tableStyleId>
              </a:tblPr>
              <a:tblGrid>
                <a:gridCol w="1776153">
                  <a:extLst>
                    <a:ext uri="{9D8B030D-6E8A-4147-A177-3AD203B41FA5}">
                      <a16:colId xmlns:a16="http://schemas.microsoft.com/office/drawing/2014/main" val="1497950729"/>
                    </a:ext>
                  </a:extLst>
                </a:gridCol>
                <a:gridCol w="1776153">
                  <a:extLst>
                    <a:ext uri="{9D8B030D-6E8A-4147-A177-3AD203B41FA5}">
                      <a16:colId xmlns:a16="http://schemas.microsoft.com/office/drawing/2014/main" val="3748106896"/>
                    </a:ext>
                  </a:extLst>
                </a:gridCol>
                <a:gridCol w="1776153">
                  <a:extLst>
                    <a:ext uri="{9D8B030D-6E8A-4147-A177-3AD203B41FA5}">
                      <a16:colId xmlns:a16="http://schemas.microsoft.com/office/drawing/2014/main" val="3680395173"/>
                    </a:ext>
                  </a:extLst>
                </a:gridCol>
                <a:gridCol w="1776153">
                  <a:extLst>
                    <a:ext uri="{9D8B030D-6E8A-4147-A177-3AD203B41FA5}">
                      <a16:colId xmlns:a16="http://schemas.microsoft.com/office/drawing/2014/main" val="862166644"/>
                    </a:ext>
                  </a:extLst>
                </a:gridCol>
                <a:gridCol w="1776153">
                  <a:extLst>
                    <a:ext uri="{9D8B030D-6E8A-4147-A177-3AD203B41FA5}">
                      <a16:colId xmlns:a16="http://schemas.microsoft.com/office/drawing/2014/main" val="4222629763"/>
                    </a:ext>
                  </a:extLst>
                </a:gridCol>
              </a:tblGrid>
              <a:tr h="2230580">
                <a:tc>
                  <a:txBody>
                    <a:bodyPr/>
                    <a:lstStyle/>
                    <a:p>
                      <a:pPr marL="0" marR="0" algn="ctr">
                        <a:lnSpc>
                          <a:spcPct val="107000"/>
                        </a:lnSpc>
                        <a:spcBef>
                          <a:spcPts val="0"/>
                        </a:spcBef>
                        <a:spcAft>
                          <a:spcPts val="0"/>
                        </a:spcAft>
                      </a:pPr>
                      <a:r>
                        <a:rPr lang="en-US" sz="2000" dirty="0" smtClean="0">
                          <a:solidFill>
                            <a:schemeClr val="tx1"/>
                          </a:solidFill>
                          <a:effectLst/>
                        </a:rPr>
                        <a:t>Monday</a:t>
                      </a:r>
                    </a:p>
                    <a:p>
                      <a:pPr marL="0" marR="0" algn="ctr">
                        <a:lnSpc>
                          <a:spcPct val="107000"/>
                        </a:lnSpc>
                        <a:spcBef>
                          <a:spcPts val="0"/>
                        </a:spcBef>
                        <a:spcAft>
                          <a:spcPts val="0"/>
                        </a:spcAft>
                      </a:pPr>
                      <a:endParaRPr lang="en-US" sz="2000" dirty="0" smtClean="0">
                        <a:solidFill>
                          <a:schemeClr val="tx1"/>
                        </a:solidFill>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mn-lt"/>
                          <a:ea typeface="+mn-ea"/>
                          <a:cs typeface="+mn-cs"/>
                          <a:hlinkClick r:id="rId2"/>
                        </a:rPr>
                        <a:t>Brain Gym</a:t>
                      </a:r>
                      <a:endParaRPr kumimoji="0" lang="en-US" sz="20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2000" b="1" i="0" u="none" strike="noStrike" kern="1200" cap="none" spc="0" normalizeH="0" baseline="0" noProof="0" dirty="0" smtClean="0">
                        <a:ln>
                          <a:noFill/>
                        </a:ln>
                        <a:solidFill>
                          <a:prstClr val="black"/>
                        </a:solidFill>
                        <a:effectLst/>
                        <a:uLnTx/>
                        <a:uFillTx/>
                        <a:latin typeface="+mn-lt"/>
                        <a:ea typeface="+mn-ea"/>
                        <a:cs typeface="+mn-cs"/>
                      </a:endParaRPr>
                    </a:p>
                    <a:p>
                      <a:pPr marL="0" marR="0" algn="ctr">
                        <a:lnSpc>
                          <a:spcPct val="107000"/>
                        </a:lnSpc>
                        <a:spcBef>
                          <a:spcPts val="0"/>
                        </a:spcBef>
                        <a:spcAft>
                          <a:spcPts val="0"/>
                        </a:spcAft>
                      </a:pPr>
                      <a:endParaRPr lang="en-US" sz="2000" dirty="0" smtClean="0">
                        <a:solidFill>
                          <a:schemeClr val="tx1"/>
                        </a:solidFill>
                        <a:effectLst/>
                      </a:endParaRPr>
                    </a:p>
                  </a:txBody>
                  <a:tcPr marL="68580" marR="68580" marT="0" marB="0">
                    <a:solidFill>
                      <a:srgbClr val="FF0000">
                        <a:alpha val="46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Tuesday</a:t>
                      </a:r>
                      <a:endParaRPr lang="en-US" sz="2000" u="sng" dirty="0" smtClean="0">
                        <a:solidFill>
                          <a:schemeClr val="lt1"/>
                        </a:solidFill>
                        <a:effectLst/>
                      </a:endParaRPr>
                    </a:p>
                    <a:p>
                      <a:pPr marL="0" marR="0" algn="ctr">
                        <a:lnSpc>
                          <a:spcPct val="107000"/>
                        </a:lnSpc>
                        <a:spcBef>
                          <a:spcPts val="0"/>
                        </a:spcBef>
                        <a:spcAft>
                          <a:spcPts val="0"/>
                        </a:spcAft>
                      </a:pPr>
                      <a:endParaRPr lang="en-US" sz="2000" u="sng" dirty="0" smtClean="0">
                        <a:solidFill>
                          <a:schemeClr val="lt1"/>
                        </a:solidFill>
                        <a:effectLst/>
                      </a:endParaRPr>
                    </a:p>
                    <a:p>
                      <a:pPr marL="0" marR="0" algn="ctr">
                        <a:lnSpc>
                          <a:spcPct val="107000"/>
                        </a:lnSpc>
                        <a:spcBef>
                          <a:spcPts val="0"/>
                        </a:spcBef>
                        <a:spcAft>
                          <a:spcPts val="0"/>
                        </a:spcAft>
                      </a:pPr>
                      <a:r>
                        <a:rPr lang="en-US" sz="2000" dirty="0" err="1" smtClean="0">
                          <a:solidFill>
                            <a:schemeClr val="tx1"/>
                          </a:solidFill>
                          <a:effectLst/>
                          <a:hlinkClick r:id="rId3"/>
                        </a:rPr>
                        <a:t>Zumbini</a:t>
                      </a:r>
                      <a:endParaRPr lang="en-US" sz="2000" dirty="0" smtClean="0">
                        <a:solidFill>
                          <a:schemeClr val="tx1"/>
                        </a:solidFill>
                        <a:effectLst/>
                      </a:endParaRPr>
                    </a:p>
                    <a:p>
                      <a:pPr marL="0" marR="0" algn="ctr">
                        <a:lnSpc>
                          <a:spcPct val="107000"/>
                        </a:lnSpc>
                        <a:spcBef>
                          <a:spcPts val="0"/>
                        </a:spcBef>
                        <a:spcAft>
                          <a:spcPts val="0"/>
                        </a:spcAft>
                      </a:pPr>
                      <a:endParaRPr lang="en-US" sz="2000" dirty="0" smtClean="0">
                        <a:solidFill>
                          <a:schemeClr val="tx1"/>
                        </a:solidFill>
                        <a:effectLst/>
                      </a:endParaRPr>
                    </a:p>
                    <a:p>
                      <a:pPr marL="0" marR="0" algn="ctr">
                        <a:lnSpc>
                          <a:spcPct val="107000"/>
                        </a:lnSpc>
                        <a:spcBef>
                          <a:spcPts val="0"/>
                        </a:spcBef>
                        <a:spcAft>
                          <a:spcPts val="0"/>
                        </a:spcAft>
                      </a:pPr>
                      <a:r>
                        <a:rPr lang="en-US" sz="2000" dirty="0" smtClean="0">
                          <a:solidFill>
                            <a:schemeClr val="tx1"/>
                          </a:solidFill>
                          <a:effectLst/>
                        </a:rPr>
                        <a:t>Part</a:t>
                      </a:r>
                      <a:r>
                        <a:rPr lang="en-US" sz="2000" baseline="0" dirty="0" smtClean="0">
                          <a:solidFill>
                            <a:schemeClr val="tx1"/>
                          </a:solidFill>
                          <a:effectLst/>
                        </a:rPr>
                        <a:t> </a:t>
                      </a:r>
                      <a:r>
                        <a:rPr lang="en-US" sz="2000" baseline="0" dirty="0" smtClean="0">
                          <a:solidFill>
                            <a:schemeClr val="tx1"/>
                          </a:solidFill>
                          <a:effectLst/>
                        </a:rPr>
                        <a:t>3--Sticks</a:t>
                      </a:r>
                      <a:endParaRPr lang="en-US" sz="2000" dirty="0" smtClean="0">
                        <a:solidFill>
                          <a:schemeClr val="tx1"/>
                        </a:solidFill>
                        <a:effectLst/>
                      </a:endParaRPr>
                    </a:p>
                  </a:txBody>
                  <a:tcPr marL="68580" marR="68580" marT="0" marB="0">
                    <a:solidFill>
                      <a:srgbClr val="FF0000">
                        <a:alpha val="46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Wednesday</a:t>
                      </a:r>
                    </a:p>
                    <a:p>
                      <a:pPr marL="0" marR="0" algn="ctr">
                        <a:lnSpc>
                          <a:spcPct val="107000"/>
                        </a:lnSpc>
                        <a:spcBef>
                          <a:spcPts val="0"/>
                        </a:spcBef>
                        <a:spcAft>
                          <a:spcPts val="0"/>
                        </a:spcAft>
                      </a:pPr>
                      <a:endParaRPr lang="en-US" sz="1100" dirty="0" smtClean="0">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1800" dirty="0" smtClean="0">
                        <a:solidFill>
                          <a:schemeClr val="tx1"/>
                        </a:solidFill>
                        <a:effectLst/>
                        <a:hlinkClick r:id="rId2"/>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dirty="0" smtClean="0">
                          <a:solidFill>
                            <a:schemeClr val="tx1"/>
                          </a:solidFill>
                          <a:effectLst/>
                          <a:hlinkClick r:id="rId2"/>
                        </a:rPr>
                        <a:t>Brain Gym</a:t>
                      </a:r>
                      <a:endParaRPr lang="en-US" sz="1800" dirty="0" smtClean="0">
                        <a:solidFill>
                          <a:schemeClr val="tx1"/>
                        </a:solidFill>
                        <a:effectLst/>
                      </a:endParaRPr>
                    </a:p>
                    <a:p>
                      <a:pPr marL="0" marR="0" algn="ctr">
                        <a:lnSpc>
                          <a:spcPct val="107000"/>
                        </a:lnSpc>
                        <a:spcBef>
                          <a:spcPts val="0"/>
                        </a:spcBef>
                        <a:spcAft>
                          <a:spcPts val="0"/>
                        </a:spcAft>
                      </a:pPr>
                      <a:endParaRPr lang="en-US" sz="1100" dirty="0" smtClean="0">
                        <a:effectLst/>
                      </a:endParaRPr>
                    </a:p>
                  </a:txBody>
                  <a:tcPr marL="68580" marR="68580" marT="0" marB="0">
                    <a:solidFill>
                      <a:srgbClr val="FF0000">
                        <a:alpha val="46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Thursday</a:t>
                      </a:r>
                    </a:p>
                    <a:p>
                      <a:pPr marL="0" marR="0" lvl="0" indent="0" algn="ctr" defTabSz="914400" rtl="0" eaLnBrk="1" fontAlgn="auto" latinLnBrk="0" hangingPunct="1">
                        <a:lnSpc>
                          <a:spcPct val="107000"/>
                        </a:lnSpc>
                        <a:spcBef>
                          <a:spcPts val="0"/>
                        </a:spcBef>
                        <a:spcAft>
                          <a:spcPts val="0"/>
                        </a:spcAft>
                        <a:buClrTx/>
                        <a:buSzTx/>
                        <a:buFontTx/>
                        <a:buNone/>
                        <a:tabLst/>
                        <a:defRPr/>
                      </a:pPr>
                      <a:endParaRPr lang="en-US" sz="2000" dirty="0" smtClean="0">
                        <a:solidFill>
                          <a:schemeClr val="tx1"/>
                        </a:solidFill>
                        <a:effectLst/>
                        <a:hlinkClick r:id="rId2"/>
                      </a:endParaRPr>
                    </a:p>
                    <a:p>
                      <a:pPr marL="0" marR="0" algn="ctr">
                        <a:lnSpc>
                          <a:spcPct val="107000"/>
                        </a:lnSpc>
                        <a:spcBef>
                          <a:spcPts val="0"/>
                        </a:spcBef>
                        <a:spcAft>
                          <a:spcPts val="0"/>
                        </a:spcAft>
                      </a:pPr>
                      <a:r>
                        <a:rPr lang="en-US" sz="2000" dirty="0" err="1" smtClean="0">
                          <a:solidFill>
                            <a:schemeClr val="tx1"/>
                          </a:solidFill>
                          <a:effectLst/>
                          <a:hlinkClick r:id="rId4"/>
                        </a:rPr>
                        <a:t>Zumbini</a:t>
                      </a:r>
                      <a:endParaRPr lang="en-US" sz="2000" dirty="0" smtClean="0">
                        <a:solidFill>
                          <a:schemeClr val="tx1"/>
                        </a:solidFill>
                        <a:effectLst/>
                      </a:endParaRPr>
                    </a:p>
                    <a:p>
                      <a:pPr marL="0" marR="0" algn="ctr">
                        <a:lnSpc>
                          <a:spcPct val="107000"/>
                        </a:lnSpc>
                        <a:spcBef>
                          <a:spcPts val="0"/>
                        </a:spcBef>
                        <a:spcAft>
                          <a:spcPts val="0"/>
                        </a:spcAft>
                      </a:pPr>
                      <a:endParaRPr lang="en-US" sz="2000" dirty="0" smtClean="0">
                        <a:solidFill>
                          <a:schemeClr val="tx1"/>
                        </a:solidFill>
                        <a:effectLst/>
                      </a:endParaRPr>
                    </a:p>
                    <a:p>
                      <a:pPr marL="0" marR="0" algn="ctr">
                        <a:lnSpc>
                          <a:spcPct val="107000"/>
                        </a:lnSpc>
                        <a:spcBef>
                          <a:spcPts val="0"/>
                        </a:spcBef>
                        <a:spcAft>
                          <a:spcPts val="0"/>
                        </a:spcAft>
                      </a:pPr>
                      <a:r>
                        <a:rPr lang="en-US" sz="2000" dirty="0" smtClean="0">
                          <a:solidFill>
                            <a:schemeClr val="tx1"/>
                          </a:solidFill>
                          <a:effectLst/>
                        </a:rPr>
                        <a:t>Part </a:t>
                      </a:r>
                      <a:r>
                        <a:rPr lang="en-US" sz="2000" dirty="0" smtClean="0">
                          <a:solidFill>
                            <a:schemeClr val="tx1"/>
                          </a:solidFill>
                          <a:effectLst/>
                        </a:rPr>
                        <a:t>4—Dancing</a:t>
                      </a:r>
                      <a:r>
                        <a:rPr lang="en-US" sz="2000" baseline="0" dirty="0" smtClean="0">
                          <a:solidFill>
                            <a:schemeClr val="tx1"/>
                          </a:solidFill>
                          <a:effectLst/>
                        </a:rPr>
                        <a:t> with Scarves</a:t>
                      </a:r>
                      <a:endParaRPr lang="en-US" sz="2000" dirty="0" smtClean="0">
                        <a:solidFill>
                          <a:schemeClr val="tx1"/>
                        </a:solidFill>
                        <a:effectLst/>
                      </a:endParaRPr>
                    </a:p>
                  </a:txBody>
                  <a:tcPr marL="68580" marR="68580" marT="0" marB="0">
                    <a:solidFill>
                      <a:srgbClr val="FF0000">
                        <a:alpha val="46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Friday</a:t>
                      </a:r>
                    </a:p>
                    <a:p>
                      <a:pPr marL="0" marR="0" algn="ctr">
                        <a:lnSpc>
                          <a:spcPct val="107000"/>
                        </a:lnSpc>
                        <a:spcBef>
                          <a:spcPts val="0"/>
                        </a:spcBef>
                        <a:spcAft>
                          <a:spcPts val="0"/>
                        </a:spcAft>
                      </a:pPr>
                      <a:endParaRPr lang="en-US" sz="2000" dirty="0" smtClean="0">
                        <a:solidFill>
                          <a:schemeClr val="tx1"/>
                        </a:solidFill>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2000" dirty="0" smtClean="0">
                          <a:solidFill>
                            <a:schemeClr val="tx1"/>
                          </a:solidFill>
                          <a:effectLst/>
                          <a:hlinkClick r:id="rId2"/>
                        </a:rPr>
                        <a:t>Brain Gym</a:t>
                      </a:r>
                      <a:endParaRPr lang="en-US" sz="2000" dirty="0" smtClean="0">
                        <a:solidFill>
                          <a:schemeClr val="tx1"/>
                        </a:solidFill>
                        <a:effectLst/>
                      </a:endParaRPr>
                    </a:p>
                    <a:p>
                      <a:pPr marL="0" marR="0" algn="ctr">
                        <a:lnSpc>
                          <a:spcPct val="107000"/>
                        </a:lnSpc>
                        <a:spcBef>
                          <a:spcPts val="0"/>
                        </a:spcBef>
                        <a:spcAft>
                          <a:spcPts val="0"/>
                        </a:spcAft>
                      </a:pPr>
                      <a:endParaRPr lang="en-US" sz="2000" dirty="0" smtClean="0">
                        <a:solidFill>
                          <a:schemeClr val="tx1"/>
                        </a:solidFill>
                        <a:effectLst/>
                      </a:endParaRPr>
                    </a:p>
                  </a:txBody>
                  <a:tcPr marL="68580" marR="68580" marT="0" marB="0">
                    <a:solidFill>
                      <a:srgbClr val="FF0000">
                        <a:alpha val="46000"/>
                      </a:srgbClr>
                    </a:solidFill>
                  </a:tcPr>
                </a:tc>
                <a:extLst>
                  <a:ext uri="{0D108BD9-81ED-4DB2-BD59-A6C34878D82A}">
                    <a16:rowId xmlns:a16="http://schemas.microsoft.com/office/drawing/2014/main" val="692459271"/>
                  </a:ext>
                </a:extLst>
              </a:tr>
            </a:tbl>
          </a:graphicData>
        </a:graphic>
      </p:graphicFrame>
    </p:spTree>
    <p:extLst>
      <p:ext uri="{BB962C8B-B14F-4D97-AF65-F5344CB8AC3E}">
        <p14:creationId xmlns:p14="http://schemas.microsoft.com/office/powerpoint/2010/main" val="16269071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Independent Work Time:</a:t>
            </a:r>
            <a:r>
              <a:rPr lang="en-US" dirty="0"/>
              <a:t/>
            </a:r>
            <a:br>
              <a:rPr lang="en-US" dirty="0"/>
            </a:br>
            <a:endParaRPr lang="en-US" sz="1600" dirty="0"/>
          </a:p>
        </p:txBody>
      </p:sp>
      <p:sp>
        <p:nvSpPr>
          <p:cNvPr id="3" name="Content Placeholder 2"/>
          <p:cNvSpPr>
            <a:spLocks noGrp="1"/>
          </p:cNvSpPr>
          <p:nvPr>
            <p:ph idx="1"/>
          </p:nvPr>
        </p:nvSpPr>
        <p:spPr/>
        <p:txBody>
          <a:bodyPr/>
          <a:lstStyle/>
          <a:p>
            <a:r>
              <a:rPr lang="en-US" dirty="0"/>
              <a:t>Note to Caregivers: The following teach time is intended to last about </a:t>
            </a:r>
            <a:r>
              <a:rPr lang="en-US" dirty="0" smtClean="0"/>
              <a:t>60 minutes total. </a:t>
            </a:r>
            <a:r>
              <a:rPr lang="en-US" dirty="0"/>
              <a:t>These slides incorporate </a:t>
            </a:r>
            <a:r>
              <a:rPr lang="en-US" dirty="0" smtClean="0"/>
              <a:t>work that the student has already mastered</a:t>
            </a:r>
            <a:r>
              <a:rPr lang="en-US" dirty="0"/>
              <a:t>. You can choose to do all three activities if you want to extend your child’s online school or choose one per day. </a:t>
            </a:r>
          </a:p>
          <a:p>
            <a:endParaRPr lang="en-US" dirty="0"/>
          </a:p>
        </p:txBody>
      </p:sp>
    </p:spTree>
    <p:extLst>
      <p:ext uri="{BB962C8B-B14F-4D97-AF65-F5344CB8AC3E}">
        <p14:creationId xmlns:p14="http://schemas.microsoft.com/office/powerpoint/2010/main" val="40355963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Independent Writing Work</a:t>
            </a:r>
            <a:r>
              <a:rPr lang="en-US" dirty="0" smtClean="0"/>
              <a:t>: </a:t>
            </a:r>
            <a:r>
              <a:rPr lang="en-US" sz="4000" dirty="0"/>
              <a:t>Work for 15 min, break for 5 min (You may also work for the full 20 minutes)</a:t>
            </a:r>
          </a:p>
        </p:txBody>
      </p:sp>
      <p:sp>
        <p:nvSpPr>
          <p:cNvPr id="3" name="Content Placeholder 2"/>
          <p:cNvSpPr>
            <a:spLocks noGrp="1"/>
          </p:cNvSpPr>
          <p:nvPr>
            <p:ph idx="1"/>
          </p:nvPr>
        </p:nvSpPr>
        <p:spPr>
          <a:xfrm>
            <a:off x="676603" y="1828800"/>
            <a:ext cx="10838793" cy="4393324"/>
          </a:xfrm>
        </p:spPr>
        <p:txBody>
          <a:bodyPr/>
          <a:lstStyle/>
          <a:p>
            <a:r>
              <a:rPr lang="en-US" dirty="0"/>
              <a:t>Please follow the link to sign in to </a:t>
            </a:r>
            <a:r>
              <a:rPr lang="en-US" dirty="0" smtClean="0"/>
              <a:t>your student’s work.</a:t>
            </a:r>
            <a:endParaRPr lang="en-US" dirty="0"/>
          </a:p>
          <a:p>
            <a:pPr marL="0" indent="0">
              <a:buNone/>
            </a:pPr>
            <a:endParaRPr lang="en-US" dirty="0"/>
          </a:p>
        </p:txBody>
      </p:sp>
      <p:sp>
        <p:nvSpPr>
          <p:cNvPr id="5" name="TextBox 4"/>
          <p:cNvSpPr txBox="1"/>
          <p:nvPr/>
        </p:nvSpPr>
        <p:spPr>
          <a:xfrm>
            <a:off x="3463637" y="2867891"/>
            <a:ext cx="4197928" cy="3077766"/>
          </a:xfrm>
          <a:prstGeom prst="rect">
            <a:avLst/>
          </a:prstGeom>
          <a:solidFill>
            <a:schemeClr val="accent6">
              <a:lumMod val="60000"/>
              <a:lumOff val="40000"/>
            </a:schemeClr>
          </a:solidFill>
        </p:spPr>
        <p:txBody>
          <a:bodyPr wrap="square" rtlCol="0">
            <a:spAutoFit/>
          </a:bodyPr>
          <a:lstStyle/>
          <a:p>
            <a:pPr algn="ctr"/>
            <a:r>
              <a:rPr lang="en-US" sz="5400" dirty="0" smtClean="0">
                <a:hlinkClick r:id="rId2"/>
              </a:rPr>
              <a:t>Typing</a:t>
            </a:r>
            <a:endParaRPr lang="en-US" sz="5400" dirty="0" smtClean="0"/>
          </a:p>
          <a:p>
            <a:pPr algn="ctr"/>
            <a:endParaRPr lang="en-US" sz="2000" dirty="0" smtClean="0"/>
          </a:p>
          <a:p>
            <a:pPr algn="ctr"/>
            <a:endParaRPr lang="en-US" sz="2000" dirty="0"/>
          </a:p>
          <a:p>
            <a:pPr algn="ctr"/>
            <a:r>
              <a:rPr lang="en-US" sz="2000" dirty="0" smtClean="0"/>
              <a:t>*Log in and Start Typing!</a:t>
            </a:r>
          </a:p>
          <a:p>
            <a:pPr algn="ctr"/>
            <a:endParaRPr lang="en-US" sz="2000" dirty="0"/>
          </a:p>
          <a:p>
            <a:pPr algn="ctr"/>
            <a:endParaRPr lang="en-US" sz="2000" dirty="0" smtClean="0"/>
          </a:p>
          <a:p>
            <a:pPr algn="ctr"/>
            <a:endParaRPr lang="en-US" sz="2000" dirty="0"/>
          </a:p>
          <a:p>
            <a:pPr algn="ctr"/>
            <a:endParaRPr lang="en-US" sz="2000" dirty="0"/>
          </a:p>
        </p:txBody>
      </p:sp>
    </p:spTree>
    <p:extLst>
      <p:ext uri="{BB962C8B-B14F-4D97-AF65-F5344CB8AC3E}">
        <p14:creationId xmlns:p14="http://schemas.microsoft.com/office/powerpoint/2010/main" val="17305633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Independent Math </a:t>
            </a:r>
            <a:r>
              <a:rPr lang="en-US" b="1" dirty="0"/>
              <a:t>Work</a:t>
            </a:r>
            <a:r>
              <a:rPr lang="en-US" dirty="0"/>
              <a:t>: </a:t>
            </a:r>
            <a:r>
              <a:rPr lang="en-US" sz="3600" dirty="0"/>
              <a:t>Work for 15 min, break for 5 min </a:t>
            </a:r>
            <a:r>
              <a:rPr lang="en-US" sz="3600" dirty="0" smtClean="0"/>
              <a:t>  (</a:t>
            </a:r>
            <a:r>
              <a:rPr lang="en-US" sz="3600" dirty="0"/>
              <a:t>You may also work for the full 20 minutes)</a:t>
            </a:r>
          </a:p>
        </p:txBody>
      </p:sp>
      <p:sp>
        <p:nvSpPr>
          <p:cNvPr id="3" name="Content Placeholder 2"/>
          <p:cNvSpPr>
            <a:spLocks noGrp="1"/>
          </p:cNvSpPr>
          <p:nvPr>
            <p:ph idx="1"/>
          </p:nvPr>
        </p:nvSpPr>
        <p:spPr>
          <a:xfrm>
            <a:off x="838200" y="1825624"/>
            <a:ext cx="10515600" cy="4672157"/>
          </a:xfrm>
        </p:spPr>
        <p:txBody>
          <a:bodyPr/>
          <a:lstStyle/>
          <a:p>
            <a:pPr marL="0" indent="0">
              <a:buNone/>
            </a:pPr>
            <a:r>
              <a:rPr lang="en-US" dirty="0" smtClean="0"/>
              <a:t>Please follow the link to your student’s work</a:t>
            </a:r>
            <a:endParaRPr lang="en-US" dirty="0"/>
          </a:p>
        </p:txBody>
      </p:sp>
      <p:sp>
        <p:nvSpPr>
          <p:cNvPr id="5" name="TextBox 4"/>
          <p:cNvSpPr txBox="1"/>
          <p:nvPr/>
        </p:nvSpPr>
        <p:spPr>
          <a:xfrm>
            <a:off x="4087091" y="2372360"/>
            <a:ext cx="4017818" cy="3939540"/>
          </a:xfrm>
          <a:prstGeom prst="rect">
            <a:avLst/>
          </a:prstGeom>
          <a:solidFill>
            <a:schemeClr val="accent1">
              <a:lumMod val="40000"/>
              <a:lumOff val="60000"/>
            </a:schemeClr>
          </a:solidFill>
        </p:spPr>
        <p:txBody>
          <a:bodyPr wrap="square" rtlCol="0">
            <a:spAutoFit/>
          </a:bodyPr>
          <a:lstStyle/>
          <a:p>
            <a:pPr algn="ctr"/>
            <a:r>
              <a:rPr lang="en-US" sz="5400" b="1" dirty="0" smtClean="0">
                <a:hlinkClick r:id="rId2"/>
              </a:rPr>
              <a:t>Happy Numbers</a:t>
            </a:r>
            <a:endParaRPr lang="en-US" sz="5400" b="1" dirty="0" smtClean="0"/>
          </a:p>
          <a:p>
            <a:pPr algn="ctr"/>
            <a:endParaRPr lang="en-US" sz="2000" b="1" dirty="0" smtClean="0"/>
          </a:p>
          <a:p>
            <a:pPr algn="ctr"/>
            <a:endParaRPr lang="en-US" sz="2000" b="1" dirty="0"/>
          </a:p>
          <a:p>
            <a:pPr algn="ctr"/>
            <a:r>
              <a:rPr lang="en-US" sz="2400" dirty="0" smtClean="0"/>
              <a:t>*Log in</a:t>
            </a:r>
          </a:p>
          <a:p>
            <a:pPr algn="ctr"/>
            <a:r>
              <a:rPr lang="en-US" sz="2400" dirty="0" smtClean="0"/>
              <a:t>*Do “assessment”</a:t>
            </a:r>
            <a:endParaRPr lang="en-US" sz="2400" dirty="0"/>
          </a:p>
          <a:p>
            <a:pPr algn="ctr"/>
            <a:endParaRPr lang="en-US" sz="5400" b="1" dirty="0"/>
          </a:p>
        </p:txBody>
      </p:sp>
    </p:spTree>
    <p:extLst>
      <p:ext uri="{BB962C8B-B14F-4D97-AF65-F5344CB8AC3E}">
        <p14:creationId xmlns:p14="http://schemas.microsoft.com/office/powerpoint/2010/main" val="25132421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Social Skills and Emotional </a:t>
            </a:r>
            <a:r>
              <a:rPr lang="en-US" b="1" dirty="0" smtClean="0"/>
              <a:t>Health:</a:t>
            </a:r>
            <a:endParaRPr lang="en-US" b="1" dirty="0"/>
          </a:p>
        </p:txBody>
      </p:sp>
      <p:sp>
        <p:nvSpPr>
          <p:cNvPr id="3" name="Content Placeholder 2"/>
          <p:cNvSpPr>
            <a:spLocks noGrp="1"/>
          </p:cNvSpPr>
          <p:nvPr>
            <p:ph idx="1"/>
          </p:nvPr>
        </p:nvSpPr>
        <p:spPr/>
        <p:txBody>
          <a:bodyPr/>
          <a:lstStyle/>
          <a:p>
            <a:r>
              <a:rPr lang="en-US" dirty="0"/>
              <a:t>Note to caregivers: The following time in the schedule is to focus on supporting your child’s social skills and emotional well being and is intended to last about </a:t>
            </a:r>
            <a:r>
              <a:rPr lang="en-US" dirty="0" smtClean="0"/>
              <a:t>20 </a:t>
            </a:r>
            <a:r>
              <a:rPr lang="en-US" dirty="0"/>
              <a:t>minutes. </a:t>
            </a:r>
          </a:p>
        </p:txBody>
      </p:sp>
      <p:graphicFrame>
        <p:nvGraphicFramePr>
          <p:cNvPr id="4" name="Table 3"/>
          <p:cNvGraphicFramePr>
            <a:graphicFrameLocks noGrp="1"/>
          </p:cNvGraphicFramePr>
          <p:nvPr>
            <p:extLst>
              <p:ext uri="{D42A27DB-BD31-4B8C-83A1-F6EECF244321}">
                <p14:modId xmlns:p14="http://schemas.microsoft.com/office/powerpoint/2010/main" val="3581301164"/>
              </p:ext>
            </p:extLst>
          </p:nvPr>
        </p:nvGraphicFramePr>
        <p:xfrm>
          <a:off x="1510145" y="3321051"/>
          <a:ext cx="8880765" cy="2299208"/>
        </p:xfrm>
        <a:graphic>
          <a:graphicData uri="http://schemas.openxmlformats.org/drawingml/2006/table">
            <a:tbl>
              <a:tblPr firstRow="1" firstCol="1" bandRow="1">
                <a:tableStyleId>{5C22544A-7EE6-4342-B048-85BDC9FD1C3A}</a:tableStyleId>
              </a:tblPr>
              <a:tblGrid>
                <a:gridCol w="1776153">
                  <a:extLst>
                    <a:ext uri="{9D8B030D-6E8A-4147-A177-3AD203B41FA5}">
                      <a16:colId xmlns:a16="http://schemas.microsoft.com/office/drawing/2014/main" val="1497950729"/>
                    </a:ext>
                  </a:extLst>
                </a:gridCol>
                <a:gridCol w="1776153">
                  <a:extLst>
                    <a:ext uri="{9D8B030D-6E8A-4147-A177-3AD203B41FA5}">
                      <a16:colId xmlns:a16="http://schemas.microsoft.com/office/drawing/2014/main" val="3748106896"/>
                    </a:ext>
                  </a:extLst>
                </a:gridCol>
                <a:gridCol w="1776153">
                  <a:extLst>
                    <a:ext uri="{9D8B030D-6E8A-4147-A177-3AD203B41FA5}">
                      <a16:colId xmlns:a16="http://schemas.microsoft.com/office/drawing/2014/main" val="3680395173"/>
                    </a:ext>
                  </a:extLst>
                </a:gridCol>
                <a:gridCol w="1776153">
                  <a:extLst>
                    <a:ext uri="{9D8B030D-6E8A-4147-A177-3AD203B41FA5}">
                      <a16:colId xmlns:a16="http://schemas.microsoft.com/office/drawing/2014/main" val="862166644"/>
                    </a:ext>
                  </a:extLst>
                </a:gridCol>
                <a:gridCol w="1776153">
                  <a:extLst>
                    <a:ext uri="{9D8B030D-6E8A-4147-A177-3AD203B41FA5}">
                      <a16:colId xmlns:a16="http://schemas.microsoft.com/office/drawing/2014/main" val="4222629763"/>
                    </a:ext>
                  </a:extLst>
                </a:gridCol>
              </a:tblGrid>
              <a:tr h="2230580">
                <a:tc>
                  <a:txBody>
                    <a:bodyPr/>
                    <a:lstStyle/>
                    <a:p>
                      <a:pPr marL="0" marR="0" algn="ctr">
                        <a:lnSpc>
                          <a:spcPct val="107000"/>
                        </a:lnSpc>
                        <a:spcBef>
                          <a:spcPts val="0"/>
                        </a:spcBef>
                        <a:spcAft>
                          <a:spcPts val="0"/>
                        </a:spcAft>
                      </a:pPr>
                      <a:r>
                        <a:rPr lang="en-US" sz="2000" dirty="0" smtClean="0">
                          <a:solidFill>
                            <a:schemeClr val="tx1"/>
                          </a:solidFill>
                          <a:effectLst/>
                        </a:rPr>
                        <a:t>Monday</a:t>
                      </a:r>
                    </a:p>
                    <a:p>
                      <a:pPr marL="0" marR="0" algn="ctr">
                        <a:lnSpc>
                          <a:spcPct val="107000"/>
                        </a:lnSpc>
                        <a:spcBef>
                          <a:spcPts val="0"/>
                        </a:spcBef>
                        <a:spcAft>
                          <a:spcPts val="0"/>
                        </a:spcAft>
                      </a:pPr>
                      <a:endParaRPr lang="en-US" sz="1100" dirty="0">
                        <a:solidFill>
                          <a:schemeClr val="tx1"/>
                        </a:solidFill>
                        <a:effectLst/>
                      </a:endParaRPr>
                    </a:p>
                    <a:p>
                      <a:pPr marL="0" marR="0" algn="ctr">
                        <a:lnSpc>
                          <a:spcPct val="107000"/>
                        </a:lnSpc>
                        <a:spcBef>
                          <a:spcPts val="0"/>
                        </a:spcBef>
                        <a:spcAft>
                          <a:spcPts val="0"/>
                        </a:spcAft>
                      </a:pPr>
                      <a:endParaRPr lang="en-US" sz="1100" dirty="0" smtClean="0">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SLP/OT current lesson</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white"/>
                          </a:solidFill>
                          <a:effectLst/>
                          <a:uLnTx/>
                          <a:uFillTx/>
                          <a:latin typeface="+mn-lt"/>
                          <a:ea typeface="+mn-ea"/>
                          <a:cs typeface="+mn-cs"/>
                        </a:rPr>
                        <a:t>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70C0"/>
                          </a:solidFill>
                          <a:effectLst/>
                          <a:uLnTx/>
                          <a:uFillTx/>
                          <a:latin typeface="Calibri" panose="020F0502020204030204" pitchFamily="34" charset="0"/>
                          <a:ea typeface="Calibri" panose="020F0502020204030204" pitchFamily="34" charset="0"/>
                          <a:cs typeface="Times New Roman" panose="02020603050405020304" pitchFamily="18" charset="0"/>
                        </a:rPr>
                        <a:t>Microsoft TEAMS—</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srgbClr val="0070C0"/>
                          </a:solidFill>
                          <a:effectLst/>
                          <a:uLnTx/>
                          <a:uFillTx/>
                          <a:latin typeface="Calibri" panose="020F0502020204030204" pitchFamily="34" charset="0"/>
                          <a:ea typeface="Calibri" panose="020F0502020204030204" pitchFamily="34" charset="0"/>
                          <a:cs typeface="Times New Roman" panose="02020603050405020304" pitchFamily="18" charset="0"/>
                        </a:rPr>
                        <a:t>Spartan Special Services and Remote Learning</a:t>
                      </a:r>
                    </a:p>
                    <a:p>
                      <a:pPr marL="0" marR="0" algn="ctr">
                        <a:lnSpc>
                          <a:spcPct val="107000"/>
                        </a:lnSpc>
                        <a:spcBef>
                          <a:spcPts val="0"/>
                        </a:spcBef>
                        <a:spcAft>
                          <a:spcPts val="0"/>
                        </a:spcAft>
                      </a:pPr>
                      <a:r>
                        <a:rPr lang="en-US" sz="1800" dirty="0">
                          <a:solidFill>
                            <a:schemeClr val="tx1"/>
                          </a:solidFill>
                          <a:effectLst/>
                        </a:rPr>
                        <a:t> </a:t>
                      </a:r>
                      <a:endParaRPr lang="en-US" sz="1800" dirty="0" smtClean="0">
                        <a:solidFill>
                          <a:schemeClr val="tx1"/>
                        </a:solidFill>
                        <a:effectLst/>
                      </a:endParaRPr>
                    </a:p>
                  </a:txBody>
                  <a:tcPr marL="68580" marR="68580" marT="0" marB="0">
                    <a:solidFill>
                      <a:srgbClr val="A8FCA2"/>
                    </a:solidFill>
                  </a:tcPr>
                </a:tc>
                <a:tc>
                  <a:txBody>
                    <a:bodyPr/>
                    <a:lstStyle/>
                    <a:p>
                      <a:pPr marL="0" marR="0" algn="ctr">
                        <a:lnSpc>
                          <a:spcPct val="107000"/>
                        </a:lnSpc>
                        <a:spcBef>
                          <a:spcPts val="0"/>
                        </a:spcBef>
                        <a:spcAft>
                          <a:spcPts val="0"/>
                        </a:spcAft>
                      </a:pPr>
                      <a:r>
                        <a:rPr lang="en-US" sz="2000" dirty="0" smtClean="0">
                          <a:solidFill>
                            <a:schemeClr val="tx1"/>
                          </a:solidFill>
                          <a:effectLst/>
                        </a:rPr>
                        <a:t>Tuesday</a:t>
                      </a:r>
                      <a:endParaRPr lang="en-US" sz="2000" u="sng" dirty="0" smtClean="0">
                        <a:solidFill>
                          <a:schemeClr val="lt1"/>
                        </a:solidFill>
                        <a:effectLst/>
                      </a:endParaRPr>
                    </a:p>
                    <a:p>
                      <a:pPr marL="0" marR="0" algn="ctr">
                        <a:lnSpc>
                          <a:spcPct val="107000"/>
                        </a:lnSpc>
                        <a:spcBef>
                          <a:spcPts val="0"/>
                        </a:spcBef>
                        <a:spcAft>
                          <a:spcPts val="0"/>
                        </a:spcAft>
                      </a:pPr>
                      <a:endParaRPr lang="en-US" sz="2000" u="sng" dirty="0" smtClean="0">
                        <a:solidFill>
                          <a:schemeClr val="lt1"/>
                        </a:solidFill>
                        <a:effectLst/>
                      </a:endParaRPr>
                    </a:p>
                    <a:p>
                      <a:pPr marL="0" marR="0" algn="ctr">
                        <a:lnSpc>
                          <a:spcPct val="107000"/>
                        </a:lnSpc>
                        <a:spcBef>
                          <a:spcPts val="0"/>
                        </a:spcBef>
                        <a:spcAft>
                          <a:spcPts val="0"/>
                        </a:spcAft>
                      </a:pPr>
                      <a:r>
                        <a:rPr lang="en-US" sz="1600" b="1" u="none" dirty="0" smtClean="0">
                          <a:solidFill>
                            <a:schemeClr val="tx1"/>
                          </a:solidFill>
                          <a:effectLst/>
                          <a:hlinkClick r:id="rId2"/>
                        </a:rPr>
                        <a:t>Kahoot.com</a:t>
                      </a:r>
                      <a:endParaRPr lang="en-US" sz="1600" b="1" u="none" dirty="0" smtClean="0">
                        <a:solidFill>
                          <a:schemeClr val="tx1"/>
                        </a:solidFill>
                        <a:effectLst/>
                      </a:endParaRPr>
                    </a:p>
                    <a:p>
                      <a:pPr marL="0" marR="0" algn="ctr">
                        <a:lnSpc>
                          <a:spcPct val="107000"/>
                        </a:lnSpc>
                        <a:spcBef>
                          <a:spcPts val="0"/>
                        </a:spcBef>
                        <a:spcAft>
                          <a:spcPts val="0"/>
                        </a:spcAft>
                      </a:pPr>
                      <a:endParaRPr lang="en-US" sz="1400" b="0" u="none" dirty="0" smtClean="0">
                        <a:solidFill>
                          <a:schemeClr val="tx1"/>
                        </a:solidFill>
                        <a:effectLst/>
                      </a:endParaRPr>
                    </a:p>
                    <a:p>
                      <a:pPr marL="0" marR="0" algn="ctr">
                        <a:lnSpc>
                          <a:spcPct val="107000"/>
                        </a:lnSpc>
                        <a:spcBef>
                          <a:spcPts val="0"/>
                        </a:spcBef>
                        <a:spcAft>
                          <a:spcPts val="0"/>
                        </a:spcAft>
                      </a:pPr>
                      <a:r>
                        <a:rPr lang="en-US" sz="1400" b="0" u="none" dirty="0" smtClean="0">
                          <a:solidFill>
                            <a:schemeClr val="tx1"/>
                          </a:solidFill>
                          <a:effectLst/>
                        </a:rPr>
                        <a:t>Create</a:t>
                      </a:r>
                      <a:r>
                        <a:rPr lang="en-US" sz="1400" b="0" u="none" baseline="0" dirty="0" smtClean="0">
                          <a:solidFill>
                            <a:schemeClr val="tx1"/>
                          </a:solidFill>
                          <a:effectLst/>
                        </a:rPr>
                        <a:t> your own </a:t>
                      </a:r>
                      <a:r>
                        <a:rPr lang="en-US" sz="1400" b="0" u="none" baseline="0" dirty="0" err="1" smtClean="0">
                          <a:solidFill>
                            <a:schemeClr val="tx1"/>
                          </a:solidFill>
                          <a:effectLst/>
                        </a:rPr>
                        <a:t>Kahoot</a:t>
                      </a:r>
                      <a:r>
                        <a:rPr lang="en-US" sz="1400" b="0" u="none" baseline="0" dirty="0" smtClean="0">
                          <a:solidFill>
                            <a:schemeClr val="tx1"/>
                          </a:solidFill>
                          <a:effectLst/>
                        </a:rPr>
                        <a:t>! about yourself and share with family/friends</a:t>
                      </a:r>
                      <a:endParaRPr lang="en-US" sz="1400" b="0" u="none" dirty="0">
                        <a:solidFill>
                          <a:schemeClr val="tx1"/>
                        </a:solidFill>
                        <a:effectLst/>
                      </a:endParaRPr>
                    </a:p>
                  </a:txBody>
                  <a:tcPr marL="68580" marR="68580" marT="0" marB="0">
                    <a:solidFill>
                      <a:srgbClr val="A8FCA2"/>
                    </a:solidFill>
                  </a:tcPr>
                </a:tc>
                <a:tc>
                  <a:txBody>
                    <a:bodyPr/>
                    <a:lstStyle/>
                    <a:p>
                      <a:pPr marL="0" marR="0" algn="ctr">
                        <a:lnSpc>
                          <a:spcPct val="107000"/>
                        </a:lnSpc>
                        <a:spcBef>
                          <a:spcPts val="0"/>
                        </a:spcBef>
                        <a:spcAft>
                          <a:spcPts val="0"/>
                        </a:spcAft>
                      </a:pPr>
                      <a:r>
                        <a:rPr lang="en-US" sz="2000" dirty="0" smtClean="0">
                          <a:solidFill>
                            <a:schemeClr val="tx1"/>
                          </a:solidFill>
                          <a:effectLst/>
                        </a:rPr>
                        <a:t>Wednesday</a:t>
                      </a:r>
                    </a:p>
                    <a:p>
                      <a:pPr marL="0" marR="0" algn="ctr">
                        <a:lnSpc>
                          <a:spcPct val="107000"/>
                        </a:lnSpc>
                        <a:spcBef>
                          <a:spcPts val="0"/>
                        </a:spcBef>
                        <a:spcAft>
                          <a:spcPts val="0"/>
                        </a:spcAft>
                      </a:pPr>
                      <a:endParaRPr lang="en-US" sz="2000" u="sng" dirty="0" smtClean="0">
                        <a:effectLst/>
                        <a:hlinkClick r:id="rId3"/>
                      </a:endParaRPr>
                    </a:p>
                    <a:p>
                      <a:pPr marL="0" marR="0" algn="ctr">
                        <a:lnSpc>
                          <a:spcPct val="107000"/>
                        </a:lnSpc>
                        <a:spcBef>
                          <a:spcPts val="0"/>
                        </a:spcBef>
                        <a:spcAft>
                          <a:spcPts val="0"/>
                        </a:spcAft>
                      </a:pPr>
                      <a:r>
                        <a:rPr lang="en-US" sz="18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Watch ONE:</a:t>
                      </a:r>
                    </a:p>
                    <a:p>
                      <a:pPr marL="0" marR="0" algn="ctr">
                        <a:lnSpc>
                          <a:spcPct val="107000"/>
                        </a:lnSpc>
                        <a:spcBef>
                          <a:spcPts val="0"/>
                        </a:spcBef>
                        <a:spcAft>
                          <a:spcPts val="0"/>
                        </a:spcAft>
                      </a:pPr>
                      <a:r>
                        <a:rPr lang="en-US" sz="18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4"/>
                        </a:rPr>
                        <a:t>About Anxiety</a:t>
                      </a:r>
                      <a:endParaRPr lang="en-US" sz="18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8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OR</a:t>
                      </a:r>
                    </a:p>
                    <a:p>
                      <a:pPr marL="0" marR="0" algn="ctr">
                        <a:lnSpc>
                          <a:spcPct val="107000"/>
                        </a:lnSpc>
                        <a:spcBef>
                          <a:spcPts val="0"/>
                        </a:spcBef>
                        <a:spcAft>
                          <a:spcPts val="0"/>
                        </a:spcAft>
                      </a:pPr>
                      <a:r>
                        <a:rPr lang="en-US" sz="18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5"/>
                        </a:rPr>
                        <a:t>Managing Worry and Anxiety</a:t>
                      </a:r>
                      <a:endParaRPr lang="en-US" sz="18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A8FCA2"/>
                    </a:solidFill>
                  </a:tcPr>
                </a:tc>
                <a:tc>
                  <a:txBody>
                    <a:bodyPr/>
                    <a:lstStyle/>
                    <a:p>
                      <a:pPr marL="0" marR="0" algn="ctr">
                        <a:lnSpc>
                          <a:spcPct val="107000"/>
                        </a:lnSpc>
                        <a:spcBef>
                          <a:spcPts val="0"/>
                        </a:spcBef>
                        <a:spcAft>
                          <a:spcPts val="0"/>
                        </a:spcAft>
                      </a:pPr>
                      <a:r>
                        <a:rPr lang="en-US" sz="2000" dirty="0" smtClean="0">
                          <a:solidFill>
                            <a:schemeClr val="tx1"/>
                          </a:solidFill>
                          <a:effectLst/>
                        </a:rPr>
                        <a:t>Thursday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hlinkClick r:id="rId6"/>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white"/>
                          </a:solidFill>
                          <a:effectLst/>
                          <a:uLnTx/>
                          <a:uFillTx/>
                          <a:latin typeface="+mn-lt"/>
                          <a:ea typeface="+mn-ea"/>
                          <a:cs typeface="+mn-cs"/>
                          <a:hlinkClick r:id="rId7"/>
                        </a:rPr>
                        <a:t>Social Skills-Boom cards</a:t>
                      </a:r>
                      <a:r>
                        <a:rPr kumimoji="0" lang="en-US" sz="1600" b="1" i="0" u="none" strike="noStrike" kern="1200" cap="none" spc="0" normalizeH="0" baseline="0" noProof="0" dirty="0" smtClean="0">
                          <a:ln>
                            <a:noFill/>
                          </a:ln>
                          <a:solidFill>
                            <a:prstClr val="white"/>
                          </a:solidFill>
                          <a:effectLst/>
                          <a:uLnTx/>
                          <a:uFillTx/>
                          <a:latin typeface="+mn-lt"/>
                          <a:ea typeface="+mn-ea"/>
                          <a:cs typeface="+mn-cs"/>
                        </a:rPr>
                        <a:t> </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100" b="1" i="0" u="none" strike="noStrike" kern="1200" cap="none" spc="0" normalizeH="0" baseline="0" noProof="0" dirty="0" smtClean="0">
                        <a:ln>
                          <a:noFill/>
                        </a:ln>
                        <a:solidFill>
                          <a:prstClr val="white"/>
                        </a:solidFill>
                        <a:effectLst/>
                        <a:uLnTx/>
                        <a:uFillTx/>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Choose TWO social skills activities</a:t>
                      </a:r>
                    </a:p>
                    <a:p>
                      <a:pPr marL="0" marR="0" algn="ctr">
                        <a:lnSpc>
                          <a:spcPct val="107000"/>
                        </a:lnSpc>
                        <a:spcBef>
                          <a:spcPts val="0"/>
                        </a:spcBef>
                        <a:spcAft>
                          <a:spcPts val="0"/>
                        </a:spcAft>
                      </a:pPr>
                      <a:endParaRPr lang="en-US" sz="2000" baseline="0" dirty="0" smtClean="0">
                        <a:solidFill>
                          <a:schemeClr val="tx1"/>
                        </a:solidFill>
                        <a:effectLst/>
                      </a:endParaRPr>
                    </a:p>
                  </a:txBody>
                  <a:tcPr marL="68580" marR="68580" marT="0" marB="0">
                    <a:solidFill>
                      <a:srgbClr val="A8FCA2"/>
                    </a:solidFill>
                  </a:tcPr>
                </a:tc>
                <a:tc>
                  <a:txBody>
                    <a:bodyPr/>
                    <a:lstStyle/>
                    <a:p>
                      <a:pPr marL="0" marR="0" algn="ctr">
                        <a:lnSpc>
                          <a:spcPct val="107000"/>
                        </a:lnSpc>
                        <a:spcBef>
                          <a:spcPts val="0"/>
                        </a:spcBef>
                        <a:spcAft>
                          <a:spcPts val="0"/>
                        </a:spcAft>
                      </a:pPr>
                      <a:r>
                        <a:rPr lang="en-US" sz="2000" dirty="0" smtClean="0">
                          <a:solidFill>
                            <a:schemeClr val="tx1"/>
                          </a:solidFill>
                          <a:effectLst/>
                        </a:rPr>
                        <a:t>Friday</a:t>
                      </a:r>
                    </a:p>
                    <a:p>
                      <a:pPr marL="0" marR="0" algn="ctr">
                        <a:lnSpc>
                          <a:spcPct val="107000"/>
                        </a:lnSpc>
                        <a:spcBef>
                          <a:spcPts val="0"/>
                        </a:spcBef>
                        <a:spcAft>
                          <a:spcPts val="0"/>
                        </a:spcAft>
                      </a:pPr>
                      <a:endParaRPr lang="en-US" sz="2000" dirty="0" smtClean="0">
                        <a:solidFill>
                          <a:schemeClr val="tx1"/>
                        </a:solidFill>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black"/>
                          </a:solidFill>
                          <a:effectLst/>
                          <a:uLnTx/>
                          <a:uFillTx/>
                          <a:latin typeface="+mn-lt"/>
                          <a:ea typeface="+mn-ea"/>
                          <a:cs typeface="+mn-cs"/>
                        </a:rPr>
                        <a:t>Social Group with Class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black"/>
                          </a:solidFill>
                          <a:effectLst/>
                          <a:uLnTx/>
                          <a:uFillTx/>
                          <a:latin typeface="+mn-lt"/>
                          <a:ea typeface="+mn-ea"/>
                          <a:cs typeface="+mn-cs"/>
                        </a:rPr>
                        <a:t>12:30 pm</a:t>
                      </a:r>
                    </a:p>
                    <a:p>
                      <a:pPr marL="0" marR="0" algn="ctr">
                        <a:lnSpc>
                          <a:spcPct val="107000"/>
                        </a:lnSpc>
                        <a:spcBef>
                          <a:spcPts val="0"/>
                        </a:spcBef>
                        <a:spcAft>
                          <a:spcPts val="0"/>
                        </a:spcAft>
                      </a:pPr>
                      <a:endParaRPr lang="en-US" sz="2000" dirty="0" smtClean="0">
                        <a:solidFill>
                          <a:schemeClr val="tx1"/>
                        </a:solidFill>
                        <a:effectLst/>
                      </a:endParaRPr>
                    </a:p>
                  </a:txBody>
                  <a:tcPr marL="68580" marR="68580" marT="0" marB="0">
                    <a:solidFill>
                      <a:srgbClr val="A8FCA2"/>
                    </a:solidFill>
                  </a:tcPr>
                </a:tc>
                <a:extLst>
                  <a:ext uri="{0D108BD9-81ED-4DB2-BD59-A6C34878D82A}">
                    <a16:rowId xmlns:a16="http://schemas.microsoft.com/office/drawing/2014/main" val="692459271"/>
                  </a:ext>
                </a:extLst>
              </a:tr>
            </a:tbl>
          </a:graphicData>
        </a:graphic>
      </p:graphicFrame>
    </p:spTree>
    <p:extLst>
      <p:ext uri="{BB962C8B-B14F-4D97-AF65-F5344CB8AC3E}">
        <p14:creationId xmlns:p14="http://schemas.microsoft.com/office/powerpoint/2010/main" val="260348621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465192"/>
          </a:xfrm>
        </p:spPr>
        <p:txBody>
          <a:bodyPr>
            <a:normAutofit fontScale="90000"/>
          </a:bodyPr>
          <a:lstStyle/>
          <a:p>
            <a:r>
              <a:rPr lang="en-US" b="1" dirty="0" smtClean="0"/>
              <a:t>Extra Social </a:t>
            </a:r>
            <a:r>
              <a:rPr lang="en-US" b="1" dirty="0"/>
              <a:t>Skills </a:t>
            </a:r>
            <a:r>
              <a:rPr lang="en-US" b="1" dirty="0" smtClean="0"/>
              <a:t>Practice:</a:t>
            </a:r>
            <a:endParaRPr lang="en-US" b="1" dirty="0"/>
          </a:p>
        </p:txBody>
      </p:sp>
      <p:sp>
        <p:nvSpPr>
          <p:cNvPr id="7" name="Content Placeholder 6"/>
          <p:cNvSpPr>
            <a:spLocks noGrp="1"/>
          </p:cNvSpPr>
          <p:nvPr>
            <p:ph idx="1"/>
          </p:nvPr>
        </p:nvSpPr>
        <p:spPr>
          <a:xfrm>
            <a:off x="743607" y="830317"/>
            <a:ext cx="10515600" cy="5654565"/>
          </a:xfrm>
        </p:spPr>
        <p:txBody>
          <a:bodyPr/>
          <a:lstStyle/>
          <a:p>
            <a:r>
              <a:rPr lang="en-US" sz="2000"/>
              <a:t>Practice using this visual throughout your child’s day. Refer to this when they are calm and happy, getting frustrated or having challenging behaviors</a:t>
            </a:r>
            <a:r>
              <a:rPr lang="en-US"/>
              <a:t>. </a:t>
            </a:r>
          </a:p>
        </p:txBody>
      </p:sp>
      <p:pic>
        <p:nvPicPr>
          <p:cNvPr id="8" name="Picture 7"/>
          <p:cNvPicPr>
            <a:picLocks noChangeAspect="1"/>
          </p:cNvPicPr>
          <p:nvPr/>
        </p:nvPicPr>
        <p:blipFill>
          <a:blip r:embed="rId2"/>
          <a:stretch>
            <a:fillRect/>
          </a:stretch>
        </p:blipFill>
        <p:spPr>
          <a:xfrm>
            <a:off x="1823544" y="1604068"/>
            <a:ext cx="7824952" cy="4880814"/>
          </a:xfrm>
          <a:prstGeom prst="rect">
            <a:avLst/>
          </a:prstGeom>
        </p:spPr>
      </p:pic>
    </p:spTree>
    <p:extLst>
      <p:ext uri="{BB962C8B-B14F-4D97-AF65-F5344CB8AC3E}">
        <p14:creationId xmlns:p14="http://schemas.microsoft.com/office/powerpoint/2010/main" val="11027045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Vocational: </a:t>
            </a:r>
            <a:endParaRPr lang="en-US" b="1" dirty="0"/>
          </a:p>
        </p:txBody>
      </p:sp>
      <p:sp>
        <p:nvSpPr>
          <p:cNvPr id="3" name="Content Placeholder 2"/>
          <p:cNvSpPr>
            <a:spLocks noGrp="1"/>
          </p:cNvSpPr>
          <p:nvPr>
            <p:ph idx="1"/>
          </p:nvPr>
        </p:nvSpPr>
        <p:spPr/>
        <p:txBody>
          <a:bodyPr/>
          <a:lstStyle/>
          <a:p>
            <a:r>
              <a:rPr lang="en-US" dirty="0"/>
              <a:t>Note to Caregivers: This portion of the daily schedule will incorporate </a:t>
            </a:r>
            <a:r>
              <a:rPr lang="en-US" dirty="0" smtClean="0"/>
              <a:t>job skills or independent living skills.</a:t>
            </a: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970615226"/>
              </p:ext>
            </p:extLst>
          </p:nvPr>
        </p:nvGraphicFramePr>
        <p:xfrm>
          <a:off x="1487285" y="3001011"/>
          <a:ext cx="8880765" cy="3310890"/>
        </p:xfrm>
        <a:graphic>
          <a:graphicData uri="http://schemas.openxmlformats.org/drawingml/2006/table">
            <a:tbl>
              <a:tblPr firstRow="1" firstCol="1" bandRow="1">
                <a:tableStyleId>{5C22544A-7EE6-4342-B048-85BDC9FD1C3A}</a:tableStyleId>
              </a:tblPr>
              <a:tblGrid>
                <a:gridCol w="1776153">
                  <a:extLst>
                    <a:ext uri="{9D8B030D-6E8A-4147-A177-3AD203B41FA5}">
                      <a16:colId xmlns:a16="http://schemas.microsoft.com/office/drawing/2014/main" val="1497950729"/>
                    </a:ext>
                  </a:extLst>
                </a:gridCol>
                <a:gridCol w="1776153">
                  <a:extLst>
                    <a:ext uri="{9D8B030D-6E8A-4147-A177-3AD203B41FA5}">
                      <a16:colId xmlns:a16="http://schemas.microsoft.com/office/drawing/2014/main" val="3748106896"/>
                    </a:ext>
                  </a:extLst>
                </a:gridCol>
                <a:gridCol w="1776153">
                  <a:extLst>
                    <a:ext uri="{9D8B030D-6E8A-4147-A177-3AD203B41FA5}">
                      <a16:colId xmlns:a16="http://schemas.microsoft.com/office/drawing/2014/main" val="3680395173"/>
                    </a:ext>
                  </a:extLst>
                </a:gridCol>
                <a:gridCol w="1857201">
                  <a:extLst>
                    <a:ext uri="{9D8B030D-6E8A-4147-A177-3AD203B41FA5}">
                      <a16:colId xmlns:a16="http://schemas.microsoft.com/office/drawing/2014/main" val="862166644"/>
                    </a:ext>
                  </a:extLst>
                </a:gridCol>
                <a:gridCol w="1695105">
                  <a:extLst>
                    <a:ext uri="{9D8B030D-6E8A-4147-A177-3AD203B41FA5}">
                      <a16:colId xmlns:a16="http://schemas.microsoft.com/office/drawing/2014/main" val="4222629763"/>
                    </a:ext>
                  </a:extLst>
                </a:gridCol>
              </a:tblGrid>
              <a:tr h="3310890">
                <a:tc>
                  <a:txBody>
                    <a:bodyPr/>
                    <a:lstStyle/>
                    <a:p>
                      <a:pPr marL="0" marR="0" algn="ctr">
                        <a:lnSpc>
                          <a:spcPct val="107000"/>
                        </a:lnSpc>
                        <a:spcBef>
                          <a:spcPts val="0"/>
                        </a:spcBef>
                        <a:spcAft>
                          <a:spcPts val="0"/>
                        </a:spcAft>
                      </a:pPr>
                      <a:r>
                        <a:rPr lang="en-US" sz="2000" dirty="0" smtClean="0">
                          <a:solidFill>
                            <a:schemeClr val="tx1"/>
                          </a:solidFill>
                          <a:effectLst/>
                        </a:rPr>
                        <a:t>Monday</a:t>
                      </a:r>
                    </a:p>
                    <a:p>
                      <a:pPr marL="0" marR="0" algn="ctr">
                        <a:lnSpc>
                          <a:spcPct val="107000"/>
                        </a:lnSpc>
                        <a:spcBef>
                          <a:spcPts val="0"/>
                        </a:spcBef>
                        <a:spcAft>
                          <a:spcPts val="0"/>
                        </a:spcAft>
                      </a:pPr>
                      <a:endParaRPr lang="en-US" sz="1100" dirty="0">
                        <a:solidFill>
                          <a:schemeClr val="tx1"/>
                        </a:solidFill>
                        <a:effectLst/>
                      </a:endParaRPr>
                    </a:p>
                    <a:p>
                      <a:pPr marL="0" marR="0" algn="ctr">
                        <a:lnSpc>
                          <a:spcPct val="107000"/>
                        </a:lnSpc>
                        <a:spcBef>
                          <a:spcPts val="0"/>
                        </a:spcBef>
                        <a:spcAft>
                          <a:spcPts val="0"/>
                        </a:spcAft>
                      </a:pPr>
                      <a:r>
                        <a:rPr lang="en-US" sz="1100" dirty="0">
                          <a:effectLst/>
                        </a:rPr>
                        <a:t> </a:t>
                      </a:r>
                      <a:endParaRPr lang="en-US" sz="1100" dirty="0" smtClean="0">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white"/>
                          </a:solidFill>
                          <a:effectLst/>
                          <a:uLnTx/>
                          <a:uFillTx/>
                          <a:latin typeface="+mn-lt"/>
                          <a:ea typeface="+mn-ea"/>
                          <a:cs typeface="+mn-cs"/>
                          <a:hlinkClick r:id="rId2"/>
                        </a:rPr>
                        <a:t>How to become a Zookeeper</a:t>
                      </a:r>
                      <a:endParaRPr kumimoji="0" lang="en-US" sz="1800" b="1" i="0" u="none" strike="noStrike" kern="1200" cap="none" spc="0" normalizeH="0" baseline="0" noProof="0" dirty="0" smtClean="0">
                        <a:ln>
                          <a:noFill/>
                        </a:ln>
                        <a:solidFill>
                          <a:prstClr val="white"/>
                        </a:solidFill>
                        <a:effectLst/>
                        <a:uLnTx/>
                        <a:uFillTx/>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800" b="1" i="0" u="none" strike="noStrike" kern="1200" cap="none" spc="0" normalizeH="0" baseline="0" noProof="0" dirty="0" smtClean="0">
                        <a:ln>
                          <a:noFill/>
                        </a:ln>
                        <a:solidFill>
                          <a:prstClr val="white"/>
                        </a:solidFill>
                        <a:effectLst/>
                        <a:uLnTx/>
                        <a:uFillTx/>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800" b="0" i="0" u="none" strike="noStrike" kern="1200" cap="none" spc="0" normalizeH="0" baseline="0" noProof="0" dirty="0" smtClean="0">
                          <a:ln>
                            <a:noFill/>
                          </a:ln>
                          <a:solidFill>
                            <a:schemeClr val="tx1"/>
                          </a:solidFill>
                          <a:effectLst/>
                          <a:uLnTx/>
                          <a:uFillTx/>
                          <a:latin typeface="+mn-lt"/>
                          <a:ea typeface="+mn-ea"/>
                          <a:cs typeface="+mn-cs"/>
                        </a:rPr>
                        <a:t>CBI Job Video</a:t>
                      </a:r>
                    </a:p>
                  </a:txBody>
                  <a:tcPr marL="68580" marR="68580" marT="0" marB="0">
                    <a:solidFill>
                      <a:srgbClr val="7030A0">
                        <a:alpha val="37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Tuesday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hlinkClick r:id="rId3"/>
                      </a:endParaRPr>
                    </a:p>
                    <a:p>
                      <a:pPr marL="0" marR="0" algn="ctr">
                        <a:lnSpc>
                          <a:spcPct val="107000"/>
                        </a:lnSpc>
                        <a:spcBef>
                          <a:spcPts val="0"/>
                        </a:spcBef>
                        <a:spcAft>
                          <a:spcPts val="0"/>
                        </a:spcAft>
                      </a:pPr>
                      <a:r>
                        <a:rPr lang="en-US"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4"/>
                        </a:rPr>
                        <a:t>The Secret World of Zoo Jobs</a:t>
                      </a:r>
                      <a:endParaRPr lang="en-US"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20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CBI Job Video</a:t>
                      </a:r>
                    </a:p>
                    <a:p>
                      <a:pPr marL="0" marR="0" algn="ctr">
                        <a:lnSpc>
                          <a:spcPct val="107000"/>
                        </a:lnSpc>
                        <a:spcBef>
                          <a:spcPts val="0"/>
                        </a:spcBef>
                        <a:spcAft>
                          <a:spcPts val="0"/>
                        </a:spcAft>
                      </a:pPr>
                      <a:endParaRPr lang="en-US"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030A0">
                        <a:alpha val="37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Wednesday</a:t>
                      </a:r>
                    </a:p>
                    <a:p>
                      <a:pPr marL="0" marR="0" algn="ctr">
                        <a:lnSpc>
                          <a:spcPct val="107000"/>
                        </a:lnSpc>
                        <a:spcBef>
                          <a:spcPts val="0"/>
                        </a:spcBef>
                        <a:spcAft>
                          <a:spcPts val="0"/>
                        </a:spcAft>
                      </a:pPr>
                      <a:endParaRPr lang="en-US" sz="2000" u="sng" dirty="0" smtClean="0">
                        <a:effectLst/>
                        <a:hlinkClick r:id="rId5"/>
                      </a:endParaRPr>
                    </a:p>
                    <a:p>
                      <a:pPr marL="0" marR="0" algn="ctr">
                        <a:lnSpc>
                          <a:spcPct val="107000"/>
                        </a:lnSpc>
                        <a:spcBef>
                          <a:spcPts val="0"/>
                        </a:spcBef>
                        <a:spcAft>
                          <a:spcPts val="0"/>
                        </a:spcAft>
                      </a:pPr>
                      <a:r>
                        <a:rPr lang="en-US" sz="2000" dirty="0" smtClean="0">
                          <a:solidFill>
                            <a:schemeClr val="tx1"/>
                          </a:solidFill>
                          <a:effectLst/>
                          <a:latin typeface="+mn-lt"/>
                          <a:ea typeface="+mn-ea"/>
                          <a:cs typeface="+mn-cs"/>
                        </a:rPr>
                        <a:t>Chores</a:t>
                      </a:r>
                    </a:p>
                    <a:p>
                      <a:pPr marL="0" marR="0" algn="ctr">
                        <a:lnSpc>
                          <a:spcPct val="107000"/>
                        </a:lnSpc>
                        <a:spcBef>
                          <a:spcPts val="0"/>
                        </a:spcBef>
                        <a:spcAft>
                          <a:spcPts val="0"/>
                        </a:spcAft>
                      </a:pPr>
                      <a:endParaRPr lang="en-US" sz="1100" dirty="0" smtClean="0">
                        <a:solidFill>
                          <a:schemeClr val="tx1"/>
                        </a:solidFill>
                        <a:effectLst/>
                        <a:latin typeface="+mn-lt"/>
                        <a:ea typeface="+mn-ea"/>
                        <a:cs typeface="+mn-cs"/>
                      </a:endParaRPr>
                    </a:p>
                    <a:p>
                      <a:pPr marL="0" marR="0" algn="ctr">
                        <a:lnSpc>
                          <a:spcPct val="107000"/>
                        </a:lnSpc>
                        <a:spcBef>
                          <a:spcPts val="0"/>
                        </a:spcBef>
                        <a:spcAft>
                          <a:spcPts val="0"/>
                        </a:spcAft>
                      </a:pPr>
                      <a:r>
                        <a:rPr lang="en-US" sz="1400" b="0" baseline="0" dirty="0" smtClean="0">
                          <a:solidFill>
                            <a:schemeClr val="tx1"/>
                          </a:solidFill>
                          <a:effectLst/>
                          <a:latin typeface="+mn-lt"/>
                          <a:ea typeface="+mn-ea"/>
                          <a:cs typeface="+mn-cs"/>
                        </a:rPr>
                        <a:t>Watch a video about your dream job</a:t>
                      </a:r>
                      <a:endParaRPr lang="en-US" sz="1400" b="0" baseline="0" dirty="0" smtClean="0">
                        <a:solidFill>
                          <a:schemeClr val="tx1"/>
                        </a:solidFill>
                        <a:effectLst/>
                        <a:latin typeface="+mn-lt"/>
                        <a:ea typeface="+mn-ea"/>
                        <a:cs typeface="+mn-cs"/>
                      </a:endParaRPr>
                    </a:p>
                    <a:p>
                      <a:pPr marL="0" marR="0" algn="ctr">
                        <a:lnSpc>
                          <a:spcPct val="107000"/>
                        </a:lnSpc>
                        <a:spcBef>
                          <a:spcPts val="0"/>
                        </a:spcBef>
                        <a:spcAft>
                          <a:spcPts val="0"/>
                        </a:spcAft>
                      </a:pPr>
                      <a:endParaRPr lang="en-US" sz="1600" b="0" baseline="0" dirty="0" smtClean="0">
                        <a:solidFill>
                          <a:schemeClr val="tx1"/>
                        </a:solidFill>
                        <a:effectLst/>
                        <a:latin typeface="+mn-lt"/>
                        <a:ea typeface="+mn-ea"/>
                        <a:cs typeface="+mn-cs"/>
                      </a:endParaRPr>
                    </a:p>
                    <a:p>
                      <a:pPr marL="0" marR="0" algn="ctr">
                        <a:lnSpc>
                          <a:spcPct val="107000"/>
                        </a:lnSpc>
                        <a:spcBef>
                          <a:spcPts val="0"/>
                        </a:spcBef>
                        <a:spcAft>
                          <a:spcPts val="0"/>
                        </a:spcAft>
                      </a:pPr>
                      <a:r>
                        <a:rPr lang="en-US" sz="1600" b="0" baseline="0" dirty="0" smtClean="0">
                          <a:solidFill>
                            <a:schemeClr val="tx1"/>
                          </a:solidFill>
                          <a:effectLst/>
                          <a:latin typeface="+mn-lt"/>
                          <a:ea typeface="+mn-ea"/>
                          <a:cs typeface="+mn-cs"/>
                        </a:rPr>
                        <a:t>OR</a:t>
                      </a:r>
                    </a:p>
                    <a:p>
                      <a:pPr marL="0" marR="0" algn="ctr">
                        <a:lnSpc>
                          <a:spcPct val="107000"/>
                        </a:lnSpc>
                        <a:spcBef>
                          <a:spcPts val="0"/>
                        </a:spcBef>
                        <a:spcAft>
                          <a:spcPts val="0"/>
                        </a:spcAft>
                      </a:pPr>
                      <a:endParaRPr lang="en-US" sz="1600" b="0" baseline="0" dirty="0" smtClean="0">
                        <a:solidFill>
                          <a:schemeClr val="tx1"/>
                        </a:solidFill>
                        <a:effectLst/>
                        <a:latin typeface="+mn-lt"/>
                        <a:ea typeface="+mn-ea"/>
                        <a:cs typeface="+mn-cs"/>
                      </a:endParaRPr>
                    </a:p>
                    <a:p>
                      <a:pPr marL="0" marR="0" algn="ctr">
                        <a:lnSpc>
                          <a:spcPct val="107000"/>
                        </a:lnSpc>
                        <a:spcBef>
                          <a:spcPts val="0"/>
                        </a:spcBef>
                        <a:spcAft>
                          <a:spcPts val="0"/>
                        </a:spcAft>
                      </a:pPr>
                      <a:r>
                        <a:rPr lang="en-US" sz="1600" b="0" baseline="0" dirty="0" smtClean="0">
                          <a:solidFill>
                            <a:schemeClr val="tx1"/>
                          </a:solidFill>
                          <a:effectLst/>
                          <a:latin typeface="+mn-lt"/>
                          <a:ea typeface="+mn-ea"/>
                          <a:cs typeface="+mn-cs"/>
                        </a:rPr>
                        <a:t>Find another video about being a zookeeper</a:t>
                      </a:r>
                      <a:endParaRPr lang="en-US" sz="1600" b="0" baseline="0" dirty="0" smtClean="0">
                        <a:solidFill>
                          <a:schemeClr val="tx1"/>
                        </a:solidFill>
                        <a:effectLst/>
                        <a:latin typeface="+mn-lt"/>
                        <a:ea typeface="+mn-ea"/>
                        <a:cs typeface="+mn-cs"/>
                      </a:endParaRPr>
                    </a:p>
                  </a:txBody>
                  <a:tcPr marL="68580" marR="68580" marT="0" marB="0">
                    <a:solidFill>
                      <a:srgbClr val="7030A0">
                        <a:alpha val="37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Thursday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hlinkClick r:id="rId3"/>
                      </a:endParaRPr>
                    </a:p>
                    <a:p>
                      <a:pPr marL="0" marR="0" algn="ctr">
                        <a:lnSpc>
                          <a:spcPct val="107000"/>
                        </a:lnSpc>
                        <a:spcBef>
                          <a:spcPts val="0"/>
                        </a:spcBef>
                        <a:spcAft>
                          <a:spcPts val="0"/>
                        </a:spcAft>
                      </a:pPr>
                      <a:r>
                        <a:rPr lang="en-US"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CBI Vocational Task</a:t>
                      </a:r>
                    </a:p>
                    <a:p>
                      <a:pPr marL="0" marR="0" algn="ctr">
                        <a:lnSpc>
                          <a:spcPct val="107000"/>
                        </a:lnSpc>
                        <a:spcBef>
                          <a:spcPts val="0"/>
                        </a:spcBef>
                        <a:spcAft>
                          <a:spcPts val="0"/>
                        </a:spcAft>
                      </a:pPr>
                      <a:endParaRPr lang="en-US"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20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WRITING PROMPT</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2000" b="1"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hlinkClick r:id="rId6"/>
                        </a:rPr>
                        <a:t>Go to link on Mrs. H's website</a:t>
                      </a:r>
                      <a:endParaRPr kumimoji="0" lang="en-US" sz="2000" b="1"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030A0">
                        <a:alpha val="37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Friday</a:t>
                      </a:r>
                    </a:p>
                    <a:p>
                      <a:pPr marL="0" marR="0" algn="ctr">
                        <a:lnSpc>
                          <a:spcPct val="107000"/>
                        </a:lnSpc>
                        <a:spcBef>
                          <a:spcPts val="0"/>
                        </a:spcBef>
                        <a:spcAft>
                          <a:spcPts val="0"/>
                        </a:spcAft>
                      </a:pPr>
                      <a:endParaRPr lang="en-US" sz="2000" dirty="0">
                        <a:solidFill>
                          <a:schemeClr val="tx1"/>
                        </a:solidFill>
                        <a:effectLst/>
                      </a:endParaRPr>
                    </a:p>
                    <a:p>
                      <a:pPr marL="0" marR="0" algn="ctr">
                        <a:lnSpc>
                          <a:spcPct val="107000"/>
                        </a:lnSpc>
                        <a:spcBef>
                          <a:spcPts val="0"/>
                        </a:spcBef>
                        <a:spcAft>
                          <a:spcPts val="0"/>
                        </a:spcAft>
                      </a:pPr>
                      <a:r>
                        <a:rPr lang="en-US" sz="1800" baseline="0" dirty="0" smtClean="0">
                          <a:solidFill>
                            <a:schemeClr val="tx1"/>
                          </a:solidFill>
                          <a:effectLst/>
                          <a:hlinkClick r:id="rId7"/>
                        </a:rPr>
                        <a:t>Boom cards</a:t>
                      </a:r>
                      <a:endParaRPr lang="en-US" sz="1800" baseline="0" dirty="0" smtClean="0">
                        <a:solidFill>
                          <a:schemeClr val="tx1"/>
                        </a:solidFill>
                        <a:effectLst/>
                      </a:endParaRPr>
                    </a:p>
                    <a:p>
                      <a:pPr marL="0" marR="0" algn="ctr">
                        <a:lnSpc>
                          <a:spcPct val="107000"/>
                        </a:lnSpc>
                        <a:spcBef>
                          <a:spcPts val="0"/>
                        </a:spcBef>
                        <a:spcAft>
                          <a:spcPts val="0"/>
                        </a:spcAft>
                      </a:pPr>
                      <a:endParaRPr lang="en-US" sz="1400" baseline="0" dirty="0" smtClean="0">
                        <a:solidFill>
                          <a:schemeClr val="tx1"/>
                        </a:solidFill>
                        <a:effectLst/>
                      </a:endParaRPr>
                    </a:p>
                    <a:p>
                      <a:pPr marL="0" marR="0" algn="ctr">
                        <a:lnSpc>
                          <a:spcPct val="107000"/>
                        </a:lnSpc>
                        <a:spcBef>
                          <a:spcPts val="0"/>
                        </a:spcBef>
                        <a:spcAft>
                          <a:spcPts val="0"/>
                        </a:spcAft>
                      </a:pPr>
                      <a:endParaRPr lang="en-US" sz="4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Title:</a:t>
                      </a:r>
                    </a:p>
                    <a:p>
                      <a:pPr marL="0" marR="0" algn="ctr">
                        <a:lnSpc>
                          <a:spcPct val="107000"/>
                        </a:lnSpc>
                        <a:spcBef>
                          <a:spcPts val="0"/>
                        </a:spcBef>
                        <a:spcAft>
                          <a:spcPts val="0"/>
                        </a:spcAft>
                      </a:pPr>
                      <a:endParaRPr lang="en-US" sz="14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b="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Choose 1 set of JOB related Boom cards</a:t>
                      </a:r>
                    </a:p>
                  </a:txBody>
                  <a:tcPr marL="68580" marR="68580" marT="0" marB="0">
                    <a:solidFill>
                      <a:srgbClr val="7030A0">
                        <a:alpha val="37000"/>
                      </a:srgbClr>
                    </a:solidFill>
                  </a:tcPr>
                </a:tc>
                <a:extLst>
                  <a:ext uri="{0D108BD9-81ED-4DB2-BD59-A6C34878D82A}">
                    <a16:rowId xmlns:a16="http://schemas.microsoft.com/office/drawing/2014/main" val="692459271"/>
                  </a:ext>
                </a:extLst>
              </a:tr>
            </a:tbl>
          </a:graphicData>
        </a:graphic>
      </p:graphicFrame>
    </p:spTree>
    <p:extLst>
      <p:ext uri="{BB962C8B-B14F-4D97-AF65-F5344CB8AC3E}">
        <p14:creationId xmlns:p14="http://schemas.microsoft.com/office/powerpoint/2010/main" val="38686860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Leisure Time</a:t>
            </a:r>
            <a:r>
              <a:rPr lang="en-US" b="1" dirty="0"/>
              <a:t>: </a:t>
            </a:r>
          </a:p>
        </p:txBody>
      </p:sp>
      <p:sp>
        <p:nvSpPr>
          <p:cNvPr id="3" name="Content Placeholder 2"/>
          <p:cNvSpPr>
            <a:spLocks noGrp="1"/>
          </p:cNvSpPr>
          <p:nvPr>
            <p:ph idx="1"/>
          </p:nvPr>
        </p:nvSpPr>
        <p:spPr/>
        <p:txBody>
          <a:bodyPr/>
          <a:lstStyle/>
          <a:p>
            <a:r>
              <a:rPr lang="en-US" dirty="0"/>
              <a:t>Note to Parents: The following Leisure time is intended to last about </a:t>
            </a:r>
            <a:r>
              <a:rPr lang="en-US" dirty="0" smtClean="0"/>
              <a:t>20 </a:t>
            </a:r>
            <a:r>
              <a:rPr lang="en-US" dirty="0"/>
              <a:t>minutes. This portion of the schedule is to help your child engage in fun activities that can be done with support depending on your child’s needs and abilities. </a:t>
            </a:r>
          </a:p>
          <a:p>
            <a:endParaRPr lang="en-US" dirty="0"/>
          </a:p>
          <a:p>
            <a:r>
              <a:rPr lang="en-US" dirty="0"/>
              <a:t>Choose Activities that Interest your </a:t>
            </a:r>
            <a:r>
              <a:rPr lang="en-US" dirty="0" smtClean="0"/>
              <a:t>Child, the next slide is an example of a leisure choice menu.</a:t>
            </a:r>
            <a:endParaRPr lang="en-US" dirty="0"/>
          </a:p>
        </p:txBody>
      </p:sp>
    </p:spTree>
    <p:extLst>
      <p:ext uri="{BB962C8B-B14F-4D97-AF65-F5344CB8AC3E}">
        <p14:creationId xmlns:p14="http://schemas.microsoft.com/office/powerpoint/2010/main" val="443452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Instructions for Caregivers:</a:t>
            </a:r>
          </a:p>
        </p:txBody>
      </p:sp>
      <p:sp>
        <p:nvSpPr>
          <p:cNvPr id="3" name="Content Placeholder 2"/>
          <p:cNvSpPr>
            <a:spLocks noGrp="1"/>
          </p:cNvSpPr>
          <p:nvPr>
            <p:ph idx="1"/>
          </p:nvPr>
        </p:nvSpPr>
        <p:spPr/>
        <p:txBody>
          <a:bodyPr/>
          <a:lstStyle/>
          <a:p>
            <a:r>
              <a:rPr lang="en-US" dirty="0"/>
              <a:t>The following daily schedule is intended to run for </a:t>
            </a:r>
            <a:r>
              <a:rPr lang="en-US" dirty="0" smtClean="0"/>
              <a:t>3-4 </a:t>
            </a:r>
            <a:r>
              <a:rPr lang="en-US" dirty="0"/>
              <a:t>hours (example might be 8</a:t>
            </a:r>
            <a:r>
              <a:rPr lang="en-US" dirty="0" smtClean="0"/>
              <a:t>am </a:t>
            </a:r>
            <a:r>
              <a:rPr lang="en-US" dirty="0"/>
              <a:t>-12pm.) You may run the schedule in it’s entirety or do the pieces you are comfortable with. If you would like a longer learning at home schedule, please let me know and I can give you some options (run the schedule a second time or provide extension </a:t>
            </a:r>
            <a:r>
              <a:rPr lang="en-US" dirty="0" smtClean="0"/>
              <a:t>activities).</a:t>
            </a:r>
            <a:endParaRPr lang="en-US" dirty="0"/>
          </a:p>
          <a:p>
            <a:pPr marL="0" indent="0">
              <a:buNone/>
            </a:pPr>
            <a:endParaRPr lang="en-US" dirty="0"/>
          </a:p>
        </p:txBody>
      </p:sp>
    </p:spTree>
    <p:extLst>
      <p:ext uri="{BB962C8B-B14F-4D97-AF65-F5344CB8AC3E}">
        <p14:creationId xmlns:p14="http://schemas.microsoft.com/office/powerpoint/2010/main" val="16512146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942535" y="564827"/>
            <a:ext cx="10424645" cy="5793770"/>
          </a:xfrm>
          <a:prstGeom prst="rect">
            <a:avLst/>
          </a:prstGeom>
        </p:spPr>
      </p:pic>
    </p:spTree>
    <p:extLst>
      <p:ext uri="{BB962C8B-B14F-4D97-AF65-F5344CB8AC3E}">
        <p14:creationId xmlns:p14="http://schemas.microsoft.com/office/powerpoint/2010/main" val="273532814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8000" b="1" u="sng" dirty="0">
                <a:solidFill>
                  <a:prstClr val="black"/>
                </a:solidFill>
              </a:rPr>
              <a:t>Just for FUN!</a:t>
            </a:r>
            <a:endParaRPr lang="en-US" b="1" dirty="0"/>
          </a:p>
        </p:txBody>
      </p:sp>
      <p:sp>
        <p:nvSpPr>
          <p:cNvPr id="3" name="Content Placeholder 2"/>
          <p:cNvSpPr>
            <a:spLocks noGrp="1"/>
          </p:cNvSpPr>
          <p:nvPr>
            <p:ph idx="1"/>
          </p:nvPr>
        </p:nvSpPr>
        <p:spPr/>
        <p:txBody>
          <a:bodyPr/>
          <a:lstStyle/>
          <a:p>
            <a:r>
              <a:rPr lang="en-US" dirty="0"/>
              <a:t>Note to Caregivers: This portion of the daily schedule </a:t>
            </a:r>
            <a:r>
              <a:rPr lang="en-US" dirty="0" smtClean="0"/>
              <a:t>is “just for Fun” independent activities</a:t>
            </a: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827608712"/>
              </p:ext>
            </p:extLst>
          </p:nvPr>
        </p:nvGraphicFramePr>
        <p:xfrm>
          <a:off x="1487285" y="3001011"/>
          <a:ext cx="8880765" cy="2230580"/>
        </p:xfrm>
        <a:graphic>
          <a:graphicData uri="http://schemas.openxmlformats.org/drawingml/2006/table">
            <a:tbl>
              <a:tblPr firstRow="1" firstCol="1" bandRow="1">
                <a:tableStyleId>{5C22544A-7EE6-4342-B048-85BDC9FD1C3A}</a:tableStyleId>
              </a:tblPr>
              <a:tblGrid>
                <a:gridCol w="1776153">
                  <a:extLst>
                    <a:ext uri="{9D8B030D-6E8A-4147-A177-3AD203B41FA5}">
                      <a16:colId xmlns:a16="http://schemas.microsoft.com/office/drawing/2014/main" val="1497950729"/>
                    </a:ext>
                  </a:extLst>
                </a:gridCol>
                <a:gridCol w="1776153">
                  <a:extLst>
                    <a:ext uri="{9D8B030D-6E8A-4147-A177-3AD203B41FA5}">
                      <a16:colId xmlns:a16="http://schemas.microsoft.com/office/drawing/2014/main" val="3748106896"/>
                    </a:ext>
                  </a:extLst>
                </a:gridCol>
                <a:gridCol w="1776153">
                  <a:extLst>
                    <a:ext uri="{9D8B030D-6E8A-4147-A177-3AD203B41FA5}">
                      <a16:colId xmlns:a16="http://schemas.microsoft.com/office/drawing/2014/main" val="3680395173"/>
                    </a:ext>
                  </a:extLst>
                </a:gridCol>
                <a:gridCol w="1776153">
                  <a:extLst>
                    <a:ext uri="{9D8B030D-6E8A-4147-A177-3AD203B41FA5}">
                      <a16:colId xmlns:a16="http://schemas.microsoft.com/office/drawing/2014/main" val="862166644"/>
                    </a:ext>
                  </a:extLst>
                </a:gridCol>
                <a:gridCol w="1776153">
                  <a:extLst>
                    <a:ext uri="{9D8B030D-6E8A-4147-A177-3AD203B41FA5}">
                      <a16:colId xmlns:a16="http://schemas.microsoft.com/office/drawing/2014/main" val="4222629763"/>
                    </a:ext>
                  </a:extLst>
                </a:gridCol>
              </a:tblGrid>
              <a:tr h="2230580">
                <a:tc>
                  <a:txBody>
                    <a:bodyPr/>
                    <a:lstStyle/>
                    <a:p>
                      <a:pPr marL="0" marR="0" algn="ctr">
                        <a:lnSpc>
                          <a:spcPct val="107000"/>
                        </a:lnSpc>
                        <a:spcBef>
                          <a:spcPts val="0"/>
                        </a:spcBef>
                        <a:spcAft>
                          <a:spcPts val="0"/>
                        </a:spcAft>
                      </a:pPr>
                      <a:r>
                        <a:rPr lang="en-US" sz="2000" dirty="0" smtClean="0">
                          <a:solidFill>
                            <a:schemeClr val="tx1"/>
                          </a:solidFill>
                          <a:effectLst/>
                        </a:rPr>
                        <a:t>Monday</a:t>
                      </a:r>
                    </a:p>
                    <a:p>
                      <a:pPr marL="0" marR="0" algn="ctr">
                        <a:lnSpc>
                          <a:spcPct val="107000"/>
                        </a:lnSpc>
                        <a:spcBef>
                          <a:spcPts val="0"/>
                        </a:spcBef>
                        <a:spcAft>
                          <a:spcPts val="0"/>
                        </a:spcAft>
                      </a:pPr>
                      <a:endParaRPr lang="en-US" sz="1100" dirty="0">
                        <a:solidFill>
                          <a:schemeClr val="tx1"/>
                        </a:solidFill>
                        <a:effectLst/>
                      </a:endParaRPr>
                    </a:p>
                    <a:p>
                      <a:pPr marL="0" marR="0" algn="ctr">
                        <a:lnSpc>
                          <a:spcPct val="107000"/>
                        </a:lnSpc>
                        <a:spcBef>
                          <a:spcPts val="0"/>
                        </a:spcBef>
                        <a:spcAft>
                          <a:spcPts val="0"/>
                        </a:spcAft>
                      </a:pPr>
                      <a:r>
                        <a:rPr lang="en-US" sz="1100" dirty="0">
                          <a:effectLst/>
                        </a:rPr>
                        <a:t> </a:t>
                      </a:r>
                      <a:endParaRPr lang="en-US" sz="1100" dirty="0" smtClean="0">
                        <a:effectLst/>
                      </a:endParaRPr>
                    </a:p>
                    <a:p>
                      <a:pPr marL="0" marR="0" algn="ctr">
                        <a:lnSpc>
                          <a:spcPct val="107000"/>
                        </a:lnSpc>
                        <a:spcBef>
                          <a:spcPts val="0"/>
                        </a:spcBef>
                        <a:spcAft>
                          <a:spcPts val="0"/>
                        </a:spcAft>
                      </a:pPr>
                      <a:r>
                        <a:rPr lang="en-US" sz="1400" dirty="0" smtClean="0">
                          <a:solidFill>
                            <a:schemeClr val="tx1"/>
                          </a:solidFill>
                          <a:effectLst/>
                        </a:rPr>
                        <a:t>You choose and then tell me at the end of the week</a:t>
                      </a:r>
                    </a:p>
                  </a:txBody>
                  <a:tcPr marL="68580" marR="68580" marT="0" marB="0">
                    <a:solidFill>
                      <a:srgbClr val="7030A0">
                        <a:alpha val="37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Tuesday</a:t>
                      </a:r>
                      <a:endParaRPr lang="en-US" sz="2000" u="sng" dirty="0" smtClean="0">
                        <a:solidFill>
                          <a:schemeClr val="lt1"/>
                        </a:solidFill>
                        <a:effectLst/>
                      </a:endParaRPr>
                    </a:p>
                    <a:p>
                      <a:pPr marL="0" marR="0" algn="ctr">
                        <a:lnSpc>
                          <a:spcPct val="107000"/>
                        </a:lnSpc>
                        <a:spcBef>
                          <a:spcPts val="0"/>
                        </a:spcBef>
                        <a:spcAft>
                          <a:spcPts val="0"/>
                        </a:spcAft>
                      </a:pPr>
                      <a:endParaRPr lang="en-US" sz="2000" u="sng" dirty="0" smtClean="0">
                        <a:solidFill>
                          <a:schemeClr val="lt1"/>
                        </a:solidFill>
                        <a:effectLst/>
                      </a:endParaRPr>
                    </a:p>
                    <a:p>
                      <a:pPr marL="0" marR="0" algn="ctr">
                        <a:lnSpc>
                          <a:spcPct val="107000"/>
                        </a:lnSpc>
                        <a:spcBef>
                          <a:spcPts val="0"/>
                        </a:spcBef>
                        <a:spcAft>
                          <a:spcPts val="0"/>
                        </a:spcAft>
                      </a:pPr>
                      <a:r>
                        <a:rPr lang="en-US" sz="2000" u="sng" dirty="0" smtClean="0">
                          <a:solidFill>
                            <a:schemeClr val="lt1"/>
                          </a:solidFill>
                          <a:effectLst/>
                          <a:hlinkClick r:id="rId2"/>
                        </a:rPr>
                        <a:t>Boom Cards</a:t>
                      </a:r>
                      <a:endParaRPr lang="en-US" sz="2000" u="sng" dirty="0" smtClean="0">
                        <a:solidFill>
                          <a:schemeClr val="lt1"/>
                        </a:solidFill>
                        <a:effectLst/>
                      </a:endParaRPr>
                    </a:p>
                    <a:p>
                      <a:pPr marL="0" marR="0" algn="ctr">
                        <a:lnSpc>
                          <a:spcPct val="107000"/>
                        </a:lnSpc>
                        <a:spcBef>
                          <a:spcPts val="0"/>
                        </a:spcBef>
                        <a:spcAft>
                          <a:spcPts val="0"/>
                        </a:spcAft>
                      </a:pPr>
                      <a:endParaRPr lang="en-US" sz="2000" u="sng" dirty="0" smtClean="0">
                        <a:solidFill>
                          <a:schemeClr val="lt1"/>
                        </a:solidFill>
                        <a:effectLst/>
                      </a:endParaRPr>
                    </a:p>
                    <a:p>
                      <a:pPr marL="0" marR="0" algn="ctr">
                        <a:lnSpc>
                          <a:spcPct val="107000"/>
                        </a:lnSpc>
                        <a:spcBef>
                          <a:spcPts val="0"/>
                        </a:spcBef>
                        <a:spcAft>
                          <a:spcPts val="0"/>
                        </a:spcAft>
                      </a:pPr>
                      <a:r>
                        <a:rPr lang="en-US" sz="1600" b="0" u="none" dirty="0" smtClean="0">
                          <a:solidFill>
                            <a:schemeClr val="tx1"/>
                          </a:solidFill>
                          <a:effectLst/>
                        </a:rPr>
                        <a:t>Choose 1 set of FUN boom cards</a:t>
                      </a:r>
                      <a:endParaRPr lang="en-US" sz="1600" b="0" u="none" dirty="0">
                        <a:solidFill>
                          <a:schemeClr val="tx1"/>
                        </a:solidFill>
                        <a:effectLst/>
                      </a:endParaRPr>
                    </a:p>
                  </a:txBody>
                  <a:tcPr marL="68580" marR="68580" marT="0" marB="0">
                    <a:solidFill>
                      <a:srgbClr val="7030A0">
                        <a:alpha val="37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Wednesday</a:t>
                      </a:r>
                    </a:p>
                    <a:p>
                      <a:pPr marL="0" marR="0" algn="ctr">
                        <a:lnSpc>
                          <a:spcPct val="107000"/>
                        </a:lnSpc>
                        <a:spcBef>
                          <a:spcPts val="0"/>
                        </a:spcBef>
                        <a:spcAft>
                          <a:spcPts val="0"/>
                        </a:spcAft>
                      </a:pPr>
                      <a:endParaRPr lang="en-US" sz="2000" u="sng" dirty="0" smtClean="0">
                        <a:effectLst/>
                        <a:hlinkClick r:id="rId3"/>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1" i="0" u="none" strike="noStrike" kern="1200" cap="none" spc="0" normalizeH="0" baseline="0" noProof="0" smtClean="0">
                          <a:ln>
                            <a:noFill/>
                          </a:ln>
                          <a:solidFill>
                            <a:prstClr val="black"/>
                          </a:solidFill>
                          <a:effectLst/>
                          <a:uLnTx/>
                          <a:uFillTx/>
                          <a:latin typeface="+mn-lt"/>
                          <a:ea typeface="+mn-ea"/>
                          <a:cs typeface="+mn-cs"/>
                        </a:rPr>
                        <a:t>You choose and then tell me at the end of the week</a:t>
                      </a:r>
                    </a:p>
                    <a:p>
                      <a:pPr marL="0" marR="0" algn="ctr">
                        <a:lnSpc>
                          <a:spcPct val="107000"/>
                        </a:lnSpc>
                        <a:spcBef>
                          <a:spcPts val="0"/>
                        </a:spcBef>
                        <a:spcAft>
                          <a:spcPts val="0"/>
                        </a:spcAft>
                      </a:pPr>
                      <a:endParaRPr lang="en-US" sz="2000" u="sng" dirty="0" smtClean="0">
                        <a:effectLst/>
                        <a:hlinkClick r:id="rId3"/>
                      </a:endParaRPr>
                    </a:p>
                  </a:txBody>
                  <a:tcPr marL="68580" marR="68580" marT="0" marB="0">
                    <a:solidFill>
                      <a:srgbClr val="7030A0">
                        <a:alpha val="37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Thursday</a:t>
                      </a:r>
                      <a:endParaRPr lang="en-US" sz="2000" u="sng" dirty="0" smtClean="0">
                        <a:solidFill>
                          <a:schemeClr val="lt1"/>
                        </a:solidFill>
                        <a:effectLst/>
                      </a:endParaRPr>
                    </a:p>
                    <a:p>
                      <a:pPr marL="0" marR="0" algn="ctr">
                        <a:lnSpc>
                          <a:spcPct val="107000"/>
                        </a:lnSpc>
                        <a:spcBef>
                          <a:spcPts val="0"/>
                        </a:spcBef>
                        <a:spcAft>
                          <a:spcPts val="0"/>
                        </a:spcAft>
                      </a:pPr>
                      <a:endParaRPr lang="en-US" sz="2000" u="sng" dirty="0" smtClean="0">
                        <a:solidFill>
                          <a:schemeClr val="lt1"/>
                        </a:solidFill>
                        <a:effectLst/>
                      </a:endParaRPr>
                    </a:p>
                    <a:p>
                      <a:pPr marL="0" marR="0" algn="ctr">
                        <a:lnSpc>
                          <a:spcPct val="107000"/>
                        </a:lnSpc>
                        <a:spcBef>
                          <a:spcPts val="0"/>
                        </a:spcBef>
                        <a:spcAft>
                          <a:spcPts val="0"/>
                        </a:spcAft>
                      </a:pPr>
                      <a:r>
                        <a:rPr lang="en-US" sz="2000" dirty="0" smtClean="0">
                          <a:solidFill>
                            <a:schemeClr val="tx1"/>
                          </a:solidFill>
                          <a:effectLst/>
                          <a:hlinkClick r:id="rId2"/>
                        </a:rPr>
                        <a:t>Boom Cards</a:t>
                      </a:r>
                      <a:endParaRPr lang="en-US" sz="2000" dirty="0" smtClean="0">
                        <a:solidFill>
                          <a:schemeClr val="tx1"/>
                        </a:solidFill>
                        <a:effectLst/>
                      </a:endParaRPr>
                    </a:p>
                    <a:p>
                      <a:pPr marL="0" marR="0" algn="ctr">
                        <a:lnSpc>
                          <a:spcPct val="107000"/>
                        </a:lnSpc>
                        <a:spcBef>
                          <a:spcPts val="0"/>
                        </a:spcBef>
                        <a:spcAft>
                          <a:spcPts val="0"/>
                        </a:spcAft>
                      </a:pPr>
                      <a:endParaRPr lang="en-US" sz="2000" dirty="0" smtClean="0">
                        <a:solidFill>
                          <a:schemeClr val="tx1"/>
                        </a:solidFill>
                        <a:effectLst/>
                      </a:endParaRPr>
                    </a:p>
                    <a:p>
                      <a:pPr marL="0" marR="0" algn="ctr">
                        <a:lnSpc>
                          <a:spcPct val="107000"/>
                        </a:lnSpc>
                        <a:spcBef>
                          <a:spcPts val="0"/>
                        </a:spcBef>
                        <a:spcAft>
                          <a:spcPts val="0"/>
                        </a:spcAft>
                      </a:pPr>
                      <a:r>
                        <a:rPr lang="en-US" sz="1600" b="0" u="none" dirty="0" smtClean="0">
                          <a:solidFill>
                            <a:schemeClr val="tx1"/>
                          </a:solidFill>
                          <a:effectLst/>
                        </a:rPr>
                        <a:t>Choose 1 set of FUN boom cards</a:t>
                      </a:r>
                    </a:p>
                    <a:p>
                      <a:pPr marL="0" marR="0" algn="ctr">
                        <a:lnSpc>
                          <a:spcPct val="107000"/>
                        </a:lnSpc>
                        <a:spcBef>
                          <a:spcPts val="0"/>
                        </a:spcBef>
                        <a:spcAft>
                          <a:spcPts val="0"/>
                        </a:spcAft>
                      </a:pPr>
                      <a:endParaRPr lang="en-US" sz="2000" dirty="0">
                        <a:solidFill>
                          <a:schemeClr val="tx1"/>
                        </a:solidFill>
                        <a:effectLst/>
                      </a:endParaRPr>
                    </a:p>
                  </a:txBody>
                  <a:tcPr marL="68580" marR="68580" marT="0" marB="0">
                    <a:solidFill>
                      <a:srgbClr val="7030A0">
                        <a:alpha val="37000"/>
                      </a:srgbClr>
                    </a:solidFill>
                  </a:tcPr>
                </a:tc>
                <a:tc>
                  <a:txBody>
                    <a:bodyPr/>
                    <a:lstStyle/>
                    <a:p>
                      <a:pPr marL="0" marR="0" algn="ctr">
                        <a:lnSpc>
                          <a:spcPct val="107000"/>
                        </a:lnSpc>
                        <a:spcBef>
                          <a:spcPts val="0"/>
                        </a:spcBef>
                        <a:spcAft>
                          <a:spcPts val="0"/>
                        </a:spcAft>
                      </a:pPr>
                      <a:r>
                        <a:rPr lang="en-US" sz="2000" dirty="0" smtClean="0">
                          <a:solidFill>
                            <a:schemeClr val="tx1"/>
                          </a:solidFill>
                          <a:effectLst/>
                        </a:rPr>
                        <a:t>Friday</a:t>
                      </a:r>
                    </a:p>
                    <a:p>
                      <a:pPr marL="0" marR="0" algn="ctr">
                        <a:lnSpc>
                          <a:spcPct val="107000"/>
                        </a:lnSpc>
                        <a:spcBef>
                          <a:spcPts val="0"/>
                        </a:spcBef>
                        <a:spcAft>
                          <a:spcPts val="0"/>
                        </a:spcAft>
                      </a:pPr>
                      <a:endParaRPr lang="en-US" sz="2000" dirty="0">
                        <a:solidFill>
                          <a:schemeClr val="tx1"/>
                        </a:solidFill>
                        <a:effectLst/>
                      </a:endParaRPr>
                    </a:p>
                    <a:p>
                      <a:pPr marL="0" marR="0" algn="ctr">
                        <a:lnSpc>
                          <a:spcPct val="107000"/>
                        </a:lnSpc>
                        <a:spcBef>
                          <a:spcPts val="0"/>
                        </a:spcBef>
                        <a:spcAft>
                          <a:spcPts val="0"/>
                        </a:spcAft>
                      </a:pPr>
                      <a:endParaRPr lang="en-US" sz="4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600" b="1"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Do </a:t>
                      </a:r>
                      <a:r>
                        <a:rPr lang="en-US" sz="1600" b="1" dirty="0" err="1"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Zumbini</a:t>
                      </a:r>
                      <a:r>
                        <a:rPr lang="en-US" sz="1600" b="1"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or Brain Gym with Ms. Natalia (again!)</a:t>
                      </a:r>
                      <a:endParaRPr lang="en-US" sz="16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7030A0">
                        <a:alpha val="37000"/>
                      </a:srgbClr>
                    </a:solidFill>
                  </a:tcPr>
                </a:tc>
                <a:extLst>
                  <a:ext uri="{0D108BD9-81ED-4DB2-BD59-A6C34878D82A}">
                    <a16:rowId xmlns:a16="http://schemas.microsoft.com/office/drawing/2014/main" val="692459271"/>
                  </a:ext>
                </a:extLst>
              </a:tr>
            </a:tbl>
          </a:graphicData>
        </a:graphic>
      </p:graphicFrame>
    </p:spTree>
    <p:extLst>
      <p:ext uri="{BB962C8B-B14F-4D97-AF65-F5344CB8AC3E}">
        <p14:creationId xmlns:p14="http://schemas.microsoft.com/office/powerpoint/2010/main" val="10637228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ln w="57150">
            <a:solidFill>
              <a:srgbClr val="00B050"/>
            </a:solidFill>
          </a:ln>
        </p:spPr>
        <p:txBody>
          <a:bodyPr/>
          <a:lstStyle/>
          <a:p>
            <a:pPr algn="ctr"/>
            <a:r>
              <a:rPr lang="en-US" b="1" dirty="0" smtClean="0"/>
              <a:t>Daily </a:t>
            </a:r>
            <a:r>
              <a:rPr lang="en-US" b="1" dirty="0" err="1" smtClean="0"/>
              <a:t>Check-OUT</a:t>
            </a:r>
            <a:endParaRPr lang="en-US" dirty="0"/>
          </a:p>
        </p:txBody>
      </p:sp>
      <p:sp>
        <p:nvSpPr>
          <p:cNvPr id="3" name="Content Placeholder 2"/>
          <p:cNvSpPr>
            <a:spLocks noGrp="1"/>
          </p:cNvSpPr>
          <p:nvPr>
            <p:ph idx="1"/>
          </p:nvPr>
        </p:nvSpPr>
        <p:spPr>
          <a:xfrm>
            <a:off x="838200" y="1825625"/>
            <a:ext cx="10515600" cy="1734993"/>
          </a:xfrm>
        </p:spPr>
        <p:txBody>
          <a:bodyPr/>
          <a:lstStyle/>
          <a:p>
            <a:pPr marL="0" indent="0">
              <a:buNone/>
            </a:pPr>
            <a:r>
              <a:rPr lang="en-US" dirty="0" smtClean="0"/>
              <a:t>Complete the Microsoft document when you are done for the day! </a:t>
            </a:r>
            <a:r>
              <a:rPr lang="en-US" dirty="0" smtClean="0">
                <a:sym typeface="Wingdings" panose="05000000000000000000" pitchFamily="2" charset="2"/>
              </a:rPr>
              <a:t></a:t>
            </a:r>
          </a:p>
          <a:p>
            <a:pPr marL="0" indent="0">
              <a:buNone/>
            </a:pPr>
            <a:endParaRPr lang="en-US" dirty="0" smtClean="0"/>
          </a:p>
          <a:p>
            <a:pPr marL="0" indent="0">
              <a:buNone/>
            </a:pPr>
            <a:r>
              <a:rPr lang="en-US" dirty="0" smtClean="0">
                <a:hlinkClick r:id="rId2"/>
              </a:rPr>
              <a:t>DAILY check-out</a:t>
            </a:r>
            <a:endParaRPr lang="en-US" dirty="0" smtClean="0"/>
          </a:p>
        </p:txBody>
      </p:sp>
    </p:spTree>
    <p:extLst>
      <p:ext uri="{BB962C8B-B14F-4D97-AF65-F5344CB8AC3E}">
        <p14:creationId xmlns:p14="http://schemas.microsoft.com/office/powerpoint/2010/main" val="161883203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1262" y="640288"/>
            <a:ext cx="10515600" cy="1325563"/>
          </a:xfrm>
        </p:spPr>
        <p:txBody>
          <a:bodyPr/>
          <a:lstStyle/>
          <a:p>
            <a:r>
              <a:rPr lang="en-US" dirty="0"/>
              <a:t>You are all done with Online School </a:t>
            </a:r>
            <a:r>
              <a:rPr lang="en-US" dirty="0" smtClean="0"/>
              <a:t>Today!</a:t>
            </a:r>
            <a:endParaRPr lang="en-US" dirty="0"/>
          </a:p>
        </p:txBody>
      </p:sp>
      <p:pic>
        <p:nvPicPr>
          <p:cNvPr id="5" name="Picture 4"/>
          <p:cNvPicPr>
            <a:picLocks noChangeAspect="1"/>
          </p:cNvPicPr>
          <p:nvPr/>
        </p:nvPicPr>
        <p:blipFill>
          <a:blip r:embed="rId2"/>
          <a:stretch>
            <a:fillRect/>
          </a:stretch>
        </p:blipFill>
        <p:spPr>
          <a:xfrm>
            <a:off x="3106086" y="318562"/>
            <a:ext cx="708338" cy="643452"/>
          </a:xfrm>
          <a:prstGeom prst="rect">
            <a:avLst/>
          </a:prstGeom>
        </p:spPr>
      </p:pic>
      <p:pic>
        <p:nvPicPr>
          <p:cNvPr id="6" name="Content Placeholder 5" descr="c# - How to read zipped xml from file stream - Stack Overflow"/>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3743771" y="2154707"/>
            <a:ext cx="4348669" cy="4022256"/>
          </a:xfrm>
        </p:spPr>
      </p:pic>
    </p:spTree>
    <p:extLst>
      <p:ext uri="{BB962C8B-B14F-4D97-AF65-F5344CB8AC3E}">
        <p14:creationId xmlns:p14="http://schemas.microsoft.com/office/powerpoint/2010/main" val="42704146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01040" y="1953895"/>
            <a:ext cx="4385310" cy="3509645"/>
          </a:xfrm>
        </p:spPr>
        <p:txBody>
          <a:bodyPr>
            <a:normAutofit/>
          </a:bodyPr>
          <a:lstStyle/>
          <a:p>
            <a:pPr algn="ctr"/>
            <a:r>
              <a:rPr lang="en-US" b="1" dirty="0" smtClean="0"/>
              <a:t>Daily </a:t>
            </a:r>
            <a:r>
              <a:rPr lang="en-US" b="1" dirty="0"/>
              <a:t>Visual </a:t>
            </a:r>
            <a:r>
              <a:rPr lang="en-US" b="1" dirty="0" smtClean="0"/>
              <a:t>Schedule</a:t>
            </a:r>
            <a:br>
              <a:rPr lang="en-US" b="1" dirty="0" smtClean="0"/>
            </a:br>
            <a:r>
              <a:rPr lang="en-US" b="1" dirty="0"/>
              <a:t/>
            </a:r>
            <a:br>
              <a:rPr lang="en-US" b="1" dirty="0"/>
            </a:br>
            <a:r>
              <a:rPr lang="en-US" sz="2000" dirty="0" smtClean="0"/>
              <a:t>To make your own daily schedule:</a:t>
            </a:r>
            <a:br>
              <a:rPr lang="en-US" sz="2000" dirty="0" smtClean="0"/>
            </a:br>
            <a:r>
              <a:rPr lang="en-US" sz="2000" dirty="0" smtClean="0">
                <a:hlinkClick r:id="rId2" action="ppaction://hlinkfile"/>
              </a:rPr>
              <a:t>CLICK HERE</a:t>
            </a:r>
            <a:r>
              <a:rPr lang="en-US" dirty="0"/>
              <a:t/>
            </a:r>
            <a:br>
              <a:rPr lang="en-US" dirty="0"/>
            </a:br>
            <a:r>
              <a:rPr lang="en-US" dirty="0"/>
              <a:t/>
            </a:r>
            <a:br>
              <a:rPr lang="en-US" dirty="0"/>
            </a:br>
            <a:endParaRPr lang="en-US" sz="1800" b="1" dirty="0"/>
          </a:p>
        </p:txBody>
      </p:sp>
      <p:pic>
        <p:nvPicPr>
          <p:cNvPr id="1026" name="Picture 2" descr="right click and select copy"/>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5394017" y="0"/>
            <a:ext cx="4907552" cy="65411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76263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6740" y="90805"/>
            <a:ext cx="10515600" cy="766445"/>
          </a:xfrm>
        </p:spPr>
        <p:txBody>
          <a:bodyPr/>
          <a:lstStyle/>
          <a:p>
            <a:r>
              <a:rPr lang="en-US" b="1" dirty="0"/>
              <a:t>Morning </a:t>
            </a:r>
            <a:r>
              <a:rPr lang="en-US" b="1" smtClean="0"/>
              <a:t>Meeting/Student Check-In:</a:t>
            </a:r>
            <a:endParaRPr lang="en-US" b="1" dirty="0"/>
          </a:p>
        </p:txBody>
      </p:sp>
      <p:sp>
        <p:nvSpPr>
          <p:cNvPr id="3" name="Content Placeholder 2"/>
          <p:cNvSpPr>
            <a:spLocks noGrp="1"/>
          </p:cNvSpPr>
          <p:nvPr>
            <p:ph idx="1"/>
          </p:nvPr>
        </p:nvSpPr>
        <p:spPr>
          <a:xfrm>
            <a:off x="586740" y="968375"/>
            <a:ext cx="10515600" cy="4351338"/>
          </a:xfrm>
        </p:spPr>
        <p:txBody>
          <a:bodyPr>
            <a:normAutofit lnSpcReduction="10000"/>
          </a:bodyPr>
          <a:lstStyle/>
          <a:p>
            <a:pPr marL="0" indent="0">
              <a:buNone/>
            </a:pPr>
            <a:r>
              <a:rPr lang="en-US" dirty="0" smtClean="0"/>
              <a:t>*This </a:t>
            </a:r>
            <a:r>
              <a:rPr lang="en-US" dirty="0"/>
              <a:t>portion of our day is intended to last about 15 minutes. Please adjust your time based on your child’s needs and abilities. </a:t>
            </a:r>
            <a:endParaRPr lang="en-US" dirty="0" smtClean="0"/>
          </a:p>
          <a:p>
            <a:pPr marL="0" indent="0">
              <a:buNone/>
            </a:pPr>
            <a:endParaRPr lang="en-US" dirty="0"/>
          </a:p>
          <a:p>
            <a:pPr marL="0" indent="0">
              <a:buNone/>
            </a:pPr>
            <a:r>
              <a:rPr lang="en-US" b="1" dirty="0" smtClean="0"/>
              <a:t>Morning Meeting: </a:t>
            </a:r>
          </a:p>
          <a:p>
            <a:pPr marL="0" indent="0">
              <a:buNone/>
            </a:pPr>
            <a:r>
              <a:rPr lang="en-US" dirty="0" smtClean="0"/>
              <a:t>Do the Morning Meeting Boom Cards: </a:t>
            </a:r>
            <a:r>
              <a:rPr lang="en-US" dirty="0" smtClean="0">
                <a:hlinkClick r:id="rId2"/>
              </a:rPr>
              <a:t>CLICK HERE</a:t>
            </a:r>
            <a:endParaRPr lang="en-US" dirty="0"/>
          </a:p>
          <a:p>
            <a:pPr marL="0" indent="0">
              <a:buNone/>
            </a:pPr>
            <a:endParaRPr lang="en-US" dirty="0" smtClean="0"/>
          </a:p>
          <a:p>
            <a:pPr marL="0" indent="0">
              <a:buNone/>
            </a:pPr>
            <a:r>
              <a:rPr lang="en-US" b="1" dirty="0" smtClean="0"/>
              <a:t>Question of the Week: </a:t>
            </a:r>
          </a:p>
          <a:p>
            <a:pPr marL="0" indent="0">
              <a:buNone/>
            </a:pPr>
            <a:r>
              <a:rPr lang="en-US" dirty="0" smtClean="0"/>
              <a:t>Provided by SLP/OT (new every Thursday)</a:t>
            </a:r>
          </a:p>
          <a:p>
            <a:pPr marL="0" indent="0">
              <a:buNone/>
            </a:pPr>
            <a:r>
              <a:rPr lang="en-US" dirty="0" smtClean="0">
                <a:hlinkClick r:id="rId3" action="ppaction://hlinkpres?slideindex=1&amp;slidetitle="/>
              </a:rPr>
              <a:t>CLICK HERE</a:t>
            </a:r>
            <a:endParaRPr lang="en-US" dirty="0"/>
          </a:p>
        </p:txBody>
      </p:sp>
    </p:spTree>
    <p:extLst>
      <p:ext uri="{BB962C8B-B14F-4D97-AF65-F5344CB8AC3E}">
        <p14:creationId xmlns:p14="http://schemas.microsoft.com/office/powerpoint/2010/main" val="10651608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Teach </a:t>
            </a:r>
            <a:r>
              <a:rPr lang="en-US" b="1" dirty="0" smtClean="0"/>
              <a:t>Time:</a:t>
            </a:r>
            <a:r>
              <a:rPr lang="en-US" dirty="0"/>
              <a:t/>
            </a:r>
            <a:br>
              <a:rPr lang="en-US" dirty="0"/>
            </a:br>
            <a:endParaRPr lang="en-US" sz="1600" dirty="0"/>
          </a:p>
        </p:txBody>
      </p:sp>
      <p:sp>
        <p:nvSpPr>
          <p:cNvPr id="3" name="Content Placeholder 2"/>
          <p:cNvSpPr>
            <a:spLocks noGrp="1"/>
          </p:cNvSpPr>
          <p:nvPr>
            <p:ph idx="1"/>
          </p:nvPr>
        </p:nvSpPr>
        <p:spPr/>
        <p:txBody>
          <a:bodyPr/>
          <a:lstStyle/>
          <a:p>
            <a:r>
              <a:rPr lang="en-US" dirty="0"/>
              <a:t>Note to Caregivers: The following teach time is intended to last about </a:t>
            </a:r>
            <a:r>
              <a:rPr lang="en-US" dirty="0" smtClean="0"/>
              <a:t>60 minutes total. </a:t>
            </a:r>
            <a:r>
              <a:rPr lang="en-US" dirty="0"/>
              <a:t>These slides incorporate NEW learning based on your child’s Individual Education Plan (IEP). The following activities include Reading, Writing and Math. They may not exactly match their goals and objectives, but the content is matched as closely as possible. You can choose to do all three activities if you want to extend your child’s online school or choose one per day. </a:t>
            </a:r>
            <a:endParaRPr lang="en-US" dirty="0" smtClean="0"/>
          </a:p>
          <a:p>
            <a:endParaRPr lang="en-US" dirty="0"/>
          </a:p>
          <a:p>
            <a:endParaRPr lang="en-US" dirty="0" smtClean="0"/>
          </a:p>
          <a:p>
            <a:r>
              <a:rPr lang="en-US" dirty="0" smtClean="0"/>
              <a:t>NOTE: CBI = Community Based Instruction</a:t>
            </a:r>
            <a:endParaRPr lang="en-US" dirty="0"/>
          </a:p>
        </p:txBody>
      </p:sp>
    </p:spTree>
    <p:extLst>
      <p:ext uri="{BB962C8B-B14F-4D97-AF65-F5344CB8AC3E}">
        <p14:creationId xmlns:p14="http://schemas.microsoft.com/office/powerpoint/2010/main" val="1171224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690688"/>
            <a:ext cx="10515600" cy="4486275"/>
          </a:xfrm>
        </p:spPr>
        <p:txBody>
          <a:bodyPr/>
          <a:lstStyle/>
          <a:p>
            <a:r>
              <a:rPr lang="en-US" dirty="0"/>
              <a:t>Please follow the </a:t>
            </a:r>
            <a:r>
              <a:rPr lang="en-US" dirty="0" smtClean="0"/>
              <a:t>links </a:t>
            </a:r>
            <a:r>
              <a:rPr lang="en-US" dirty="0"/>
              <a:t>to sign in to </a:t>
            </a:r>
            <a:r>
              <a:rPr lang="en-US" dirty="0" smtClean="0"/>
              <a:t>your student’s work. </a:t>
            </a:r>
            <a:r>
              <a:rPr lang="en-US" b="1" u="sng" dirty="0" smtClean="0"/>
              <a:t>Your student should read the book at least ONCE A DAY!</a:t>
            </a:r>
            <a:endParaRPr lang="en-US" b="1" u="sng" dirty="0"/>
          </a:p>
        </p:txBody>
      </p:sp>
      <p:sp>
        <p:nvSpPr>
          <p:cNvPr id="2" name="Title 1"/>
          <p:cNvSpPr>
            <a:spLocks noGrp="1"/>
          </p:cNvSpPr>
          <p:nvPr>
            <p:ph type="title"/>
          </p:nvPr>
        </p:nvSpPr>
        <p:spPr/>
        <p:txBody>
          <a:bodyPr/>
          <a:lstStyle/>
          <a:p>
            <a:r>
              <a:rPr lang="en-US" b="1" dirty="0"/>
              <a:t>Reading Work</a:t>
            </a:r>
            <a:r>
              <a:rPr lang="en-US" dirty="0"/>
              <a:t>: </a:t>
            </a:r>
            <a:r>
              <a:rPr lang="en-US" sz="4000" dirty="0"/>
              <a:t>Work for </a:t>
            </a:r>
            <a:r>
              <a:rPr lang="en-US" sz="4000" dirty="0" smtClean="0"/>
              <a:t>15 </a:t>
            </a:r>
            <a:r>
              <a:rPr lang="en-US" sz="4000" dirty="0"/>
              <a:t>min, break for 5 </a:t>
            </a:r>
            <a:r>
              <a:rPr lang="en-US" sz="4000" dirty="0" smtClean="0"/>
              <a:t>min (You may also work for the full 20 minutes)</a:t>
            </a:r>
            <a:endParaRPr lang="en-US" sz="4000" dirty="0"/>
          </a:p>
        </p:txBody>
      </p:sp>
      <p:graphicFrame>
        <p:nvGraphicFramePr>
          <p:cNvPr id="5" name="Table 4"/>
          <p:cNvGraphicFramePr>
            <a:graphicFrameLocks noGrp="1"/>
          </p:cNvGraphicFramePr>
          <p:nvPr>
            <p:extLst>
              <p:ext uri="{D42A27DB-BD31-4B8C-83A1-F6EECF244321}">
                <p14:modId xmlns:p14="http://schemas.microsoft.com/office/powerpoint/2010/main" val="815253758"/>
              </p:ext>
            </p:extLst>
          </p:nvPr>
        </p:nvGraphicFramePr>
        <p:xfrm>
          <a:off x="1343891" y="3016251"/>
          <a:ext cx="8880765" cy="2299208"/>
        </p:xfrm>
        <a:graphic>
          <a:graphicData uri="http://schemas.openxmlformats.org/drawingml/2006/table">
            <a:tbl>
              <a:tblPr firstRow="1" firstCol="1" bandRow="1">
                <a:tableStyleId>{5C22544A-7EE6-4342-B048-85BDC9FD1C3A}</a:tableStyleId>
              </a:tblPr>
              <a:tblGrid>
                <a:gridCol w="1776153">
                  <a:extLst>
                    <a:ext uri="{9D8B030D-6E8A-4147-A177-3AD203B41FA5}">
                      <a16:colId xmlns:a16="http://schemas.microsoft.com/office/drawing/2014/main" val="1497950729"/>
                    </a:ext>
                  </a:extLst>
                </a:gridCol>
                <a:gridCol w="1776153">
                  <a:extLst>
                    <a:ext uri="{9D8B030D-6E8A-4147-A177-3AD203B41FA5}">
                      <a16:colId xmlns:a16="http://schemas.microsoft.com/office/drawing/2014/main" val="3748106896"/>
                    </a:ext>
                  </a:extLst>
                </a:gridCol>
                <a:gridCol w="1776153">
                  <a:extLst>
                    <a:ext uri="{9D8B030D-6E8A-4147-A177-3AD203B41FA5}">
                      <a16:colId xmlns:a16="http://schemas.microsoft.com/office/drawing/2014/main" val="3680395173"/>
                    </a:ext>
                  </a:extLst>
                </a:gridCol>
                <a:gridCol w="1776153">
                  <a:extLst>
                    <a:ext uri="{9D8B030D-6E8A-4147-A177-3AD203B41FA5}">
                      <a16:colId xmlns:a16="http://schemas.microsoft.com/office/drawing/2014/main" val="862166644"/>
                    </a:ext>
                  </a:extLst>
                </a:gridCol>
                <a:gridCol w="1776153">
                  <a:extLst>
                    <a:ext uri="{9D8B030D-6E8A-4147-A177-3AD203B41FA5}">
                      <a16:colId xmlns:a16="http://schemas.microsoft.com/office/drawing/2014/main" val="4222629763"/>
                    </a:ext>
                  </a:extLst>
                </a:gridCol>
              </a:tblGrid>
              <a:tr h="2230580">
                <a:tc>
                  <a:txBody>
                    <a:bodyPr/>
                    <a:lstStyle/>
                    <a:p>
                      <a:pPr marL="0" marR="0" algn="ctr">
                        <a:lnSpc>
                          <a:spcPct val="107000"/>
                        </a:lnSpc>
                        <a:spcBef>
                          <a:spcPts val="0"/>
                        </a:spcBef>
                        <a:spcAft>
                          <a:spcPts val="0"/>
                        </a:spcAft>
                      </a:pPr>
                      <a:r>
                        <a:rPr lang="en-US" sz="2000" dirty="0" smtClean="0">
                          <a:solidFill>
                            <a:schemeClr val="tx1"/>
                          </a:solidFill>
                          <a:effectLst/>
                        </a:rPr>
                        <a:t>Monday</a:t>
                      </a:r>
                    </a:p>
                    <a:p>
                      <a:pPr marL="0" marR="0" algn="ctr">
                        <a:lnSpc>
                          <a:spcPct val="107000"/>
                        </a:lnSpc>
                        <a:spcBef>
                          <a:spcPts val="0"/>
                        </a:spcBef>
                        <a:spcAft>
                          <a:spcPts val="0"/>
                        </a:spcAft>
                      </a:pPr>
                      <a:endParaRPr lang="en-US" sz="2000" dirty="0">
                        <a:solidFill>
                          <a:schemeClr val="tx1"/>
                        </a:solidFill>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800" u="sng" dirty="0" err="1" smtClean="0">
                          <a:effectLst/>
                          <a:hlinkClick r:id="rId2"/>
                        </a:rPr>
                        <a:t>Raz</a:t>
                      </a:r>
                      <a:r>
                        <a:rPr lang="en-US" sz="1800" u="sng" dirty="0" smtClean="0">
                          <a:effectLst/>
                          <a:hlinkClick r:id="rId2"/>
                        </a:rPr>
                        <a:t> Plus</a:t>
                      </a:r>
                      <a:endParaRPr lang="en-US" sz="1800" u="sng" dirty="0" smtClean="0">
                        <a:effectLst/>
                      </a:endParaRPr>
                    </a:p>
                    <a:p>
                      <a:pPr marL="0" marR="0" algn="ctr">
                        <a:lnSpc>
                          <a:spcPct val="107000"/>
                        </a:lnSpc>
                        <a:spcBef>
                          <a:spcPts val="0"/>
                        </a:spcBef>
                        <a:spcAft>
                          <a:spcPts val="0"/>
                        </a:spcAft>
                      </a:pPr>
                      <a:r>
                        <a:rPr lang="en-US" sz="1800" dirty="0">
                          <a:solidFill>
                            <a:schemeClr val="tx1"/>
                          </a:solidFill>
                          <a:effectLst/>
                        </a:rPr>
                        <a:t> </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100" dirty="0">
                          <a:effectLst/>
                        </a:rPr>
                        <a:t> </a:t>
                      </a:r>
                      <a:r>
                        <a:rPr lang="en-US" sz="1400" b="0" u="none" dirty="0" smtClean="0">
                          <a:solidFill>
                            <a:schemeClr val="tx1"/>
                          </a:solidFill>
                          <a:effectLst/>
                        </a:rPr>
                        <a:t>BOOK:</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b="0" u="none" dirty="0" smtClean="0">
                          <a:solidFill>
                            <a:schemeClr val="tx1"/>
                          </a:solidFill>
                          <a:effectLst/>
                        </a:rPr>
                        <a:t>Assigned book</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b="0" u="none" dirty="0" smtClean="0">
                          <a:solidFill>
                            <a:schemeClr val="tx1"/>
                          </a:solidFill>
                          <a:effectLst/>
                        </a:rPr>
                        <a:t>(</a:t>
                      </a:r>
                      <a:r>
                        <a:rPr lang="en-US" sz="1400" b="0" u="none" baseline="0" dirty="0" smtClean="0">
                          <a:solidFill>
                            <a:schemeClr val="tx1"/>
                          </a:solidFill>
                          <a:effectLst/>
                        </a:rPr>
                        <a:t>LISTEN)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algn="ctr">
                        <a:lnSpc>
                          <a:spcPct val="107000"/>
                        </a:lnSpc>
                        <a:spcBef>
                          <a:spcPts val="0"/>
                        </a:spcBef>
                        <a:spcAft>
                          <a:spcPts val="0"/>
                        </a:spcAft>
                      </a:pPr>
                      <a:r>
                        <a:rPr lang="en-US" sz="2000" dirty="0" smtClean="0">
                          <a:solidFill>
                            <a:schemeClr val="tx1"/>
                          </a:solidFill>
                          <a:effectLst/>
                        </a:rPr>
                        <a:t>Tuesday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hlinkClick r:id="rId3"/>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2000" u="sng" dirty="0" smtClean="0">
                          <a:effectLst/>
                          <a:hlinkClick r:id="rId2"/>
                        </a:rPr>
                        <a:t>Raz Plus</a:t>
                      </a:r>
                      <a:endParaRPr lang="en-US" sz="2000" u="sng" dirty="0" smtClean="0">
                        <a:effectLst/>
                      </a:endParaRPr>
                    </a:p>
                    <a:p>
                      <a:pPr marL="0" marR="0" algn="ctr">
                        <a:lnSpc>
                          <a:spcPct val="107000"/>
                        </a:lnSpc>
                        <a:spcBef>
                          <a:spcPts val="0"/>
                        </a:spcBef>
                        <a:spcAft>
                          <a:spcPts val="0"/>
                        </a:spcAft>
                      </a:pPr>
                      <a:r>
                        <a:rPr lang="en-US" sz="1100" dirty="0">
                          <a:effectLst/>
                        </a:rPr>
                        <a:t> </a:t>
                      </a:r>
                      <a:endParaRPr lang="en-US" sz="1100" dirty="0" smtClean="0">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b="0" u="none" dirty="0" smtClean="0">
                          <a:solidFill>
                            <a:schemeClr val="tx1"/>
                          </a:solidFill>
                          <a:effectLst/>
                        </a:rPr>
                        <a:t>BOOK:</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b="0" u="none" dirty="0" smtClean="0">
                          <a:solidFill>
                            <a:schemeClr val="tx1"/>
                          </a:solidFill>
                          <a:effectLst/>
                        </a:rPr>
                        <a:t>Assigned book</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1400" b="0" u="none" dirty="0" smtClean="0">
                          <a:solidFill>
                            <a:schemeClr val="tx1"/>
                          </a:solidFill>
                          <a:effectLst/>
                        </a:rPr>
                        <a:t>(</a:t>
                      </a:r>
                      <a:r>
                        <a:rPr lang="en-US" sz="1400" b="0" u="none" baseline="0" dirty="0" smtClean="0">
                          <a:solidFill>
                            <a:schemeClr val="tx1"/>
                          </a:solidFill>
                          <a:effectLst/>
                        </a:rPr>
                        <a:t>read)</a:t>
                      </a:r>
                      <a:endParaRPr lang="en-US" sz="1400" b="0" u="none" dirty="0" smtClean="0">
                        <a:solidFill>
                          <a:schemeClr val="tx1"/>
                        </a:solidFill>
                        <a:effectLst/>
                      </a:endParaRPr>
                    </a:p>
                    <a:p>
                      <a:pPr marL="0" marR="0" algn="ctr">
                        <a:lnSpc>
                          <a:spcPct val="107000"/>
                        </a:lnSpc>
                        <a:spcBef>
                          <a:spcPts val="0"/>
                        </a:spcBef>
                        <a:spcAft>
                          <a:spcPts val="0"/>
                        </a:spcAft>
                      </a:pP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algn="ctr">
                        <a:lnSpc>
                          <a:spcPct val="107000"/>
                        </a:lnSpc>
                        <a:spcBef>
                          <a:spcPts val="0"/>
                        </a:spcBef>
                        <a:spcAft>
                          <a:spcPts val="0"/>
                        </a:spcAft>
                      </a:pPr>
                      <a:r>
                        <a:rPr lang="en-US" sz="2000" dirty="0" smtClean="0">
                          <a:solidFill>
                            <a:schemeClr val="tx1"/>
                          </a:solidFill>
                          <a:effectLst/>
                        </a:rPr>
                        <a:t>Wednesday</a:t>
                      </a:r>
                    </a:p>
                    <a:p>
                      <a:pPr marL="0" marR="0" algn="ctr">
                        <a:lnSpc>
                          <a:spcPct val="107000"/>
                        </a:lnSpc>
                        <a:spcBef>
                          <a:spcPts val="0"/>
                        </a:spcBef>
                        <a:spcAft>
                          <a:spcPts val="0"/>
                        </a:spcAft>
                      </a:pPr>
                      <a:endParaRPr lang="en-US" sz="2000" u="sng" dirty="0" smtClean="0">
                        <a:effectLst/>
                        <a:hlinkClick r:id="rId4"/>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2000" u="sng" dirty="0" smtClean="0">
                          <a:effectLst/>
                          <a:hlinkClick r:id="rId2"/>
                        </a:rPr>
                        <a:t>Raz Plus</a:t>
                      </a:r>
                      <a:endParaRPr lang="en-US" sz="2000" u="sng" dirty="0" smtClean="0">
                        <a:effectLst/>
                      </a:endParaRPr>
                    </a:p>
                    <a:p>
                      <a:pPr marL="0" marR="0" algn="ctr">
                        <a:lnSpc>
                          <a:spcPct val="107000"/>
                        </a:lnSpc>
                        <a:spcBef>
                          <a:spcPts val="0"/>
                        </a:spcBef>
                        <a:spcAft>
                          <a:spcPts val="0"/>
                        </a:spcAft>
                      </a:pPr>
                      <a:endParaRPr lang="en-US" sz="1400" b="0" u="none" dirty="0" smtClean="0">
                        <a:solidFill>
                          <a:schemeClr val="tx1"/>
                        </a:solidFill>
                        <a:effectLst/>
                      </a:endParaRPr>
                    </a:p>
                    <a:p>
                      <a:pPr marL="0" marR="0" algn="ctr">
                        <a:lnSpc>
                          <a:spcPct val="107000"/>
                        </a:lnSpc>
                        <a:spcBef>
                          <a:spcPts val="0"/>
                        </a:spcBef>
                        <a:spcAft>
                          <a:spcPts val="0"/>
                        </a:spcAft>
                      </a:pPr>
                      <a:r>
                        <a:rPr lang="en-US" sz="1400" b="0" u="none" dirty="0" smtClean="0">
                          <a:solidFill>
                            <a:schemeClr val="tx1"/>
                          </a:solidFill>
                          <a:effectLst/>
                        </a:rPr>
                        <a:t>BOOK:</a:t>
                      </a:r>
                    </a:p>
                    <a:p>
                      <a:pPr marL="0" marR="0" algn="ctr">
                        <a:lnSpc>
                          <a:spcPct val="107000"/>
                        </a:lnSpc>
                        <a:spcBef>
                          <a:spcPts val="0"/>
                        </a:spcBef>
                        <a:spcAft>
                          <a:spcPts val="0"/>
                        </a:spcAft>
                      </a:pPr>
                      <a:r>
                        <a:rPr lang="en-US" sz="1400" b="0" u="none" dirty="0" smtClean="0">
                          <a:solidFill>
                            <a:schemeClr val="tx1"/>
                          </a:solidFill>
                          <a:effectLst/>
                        </a:rPr>
                        <a:t>Assigned book</a:t>
                      </a:r>
                    </a:p>
                    <a:p>
                      <a:pPr marL="0" marR="0" algn="ctr">
                        <a:lnSpc>
                          <a:spcPct val="107000"/>
                        </a:lnSpc>
                        <a:spcBef>
                          <a:spcPts val="0"/>
                        </a:spcBef>
                        <a:spcAft>
                          <a:spcPts val="0"/>
                        </a:spcAft>
                      </a:pPr>
                      <a:r>
                        <a:rPr lang="en-US" sz="1400" b="0" u="none" dirty="0" smtClean="0">
                          <a:solidFill>
                            <a:schemeClr val="tx1"/>
                          </a:solidFill>
                          <a:effectLst/>
                        </a:rPr>
                        <a:t>(read to partner)</a:t>
                      </a:r>
                    </a:p>
                    <a:p>
                      <a:pPr marL="0" marR="0" algn="ctr">
                        <a:lnSpc>
                          <a:spcPct val="107000"/>
                        </a:lnSpc>
                        <a:spcBef>
                          <a:spcPts val="0"/>
                        </a:spcBef>
                        <a:spcAft>
                          <a:spcPts val="0"/>
                        </a:spcAft>
                      </a:pPr>
                      <a:endParaRPr lang="en-US" sz="1400" b="0" u="none" dirty="0" smtClean="0">
                        <a:effectLst/>
                      </a:endParaRPr>
                    </a:p>
                    <a:p>
                      <a:pPr marL="0" marR="0" algn="ctr">
                        <a:lnSpc>
                          <a:spcPct val="107000"/>
                        </a:lnSpc>
                        <a:spcBef>
                          <a:spcPts val="0"/>
                        </a:spcBef>
                        <a:spcAft>
                          <a:spcPts val="0"/>
                        </a:spcAft>
                      </a:pPr>
                      <a:r>
                        <a:rPr lang="en-US" sz="11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1">
                        <a:lumMod val="20000"/>
                        <a:lumOff val="80000"/>
                      </a:schemeClr>
                    </a:solidFill>
                  </a:tcPr>
                </a:tc>
                <a:tc>
                  <a:txBody>
                    <a:bodyPr/>
                    <a:lstStyle/>
                    <a:p>
                      <a:pPr marL="0" marR="0" algn="ctr">
                        <a:lnSpc>
                          <a:spcPct val="107000"/>
                        </a:lnSpc>
                        <a:spcBef>
                          <a:spcPts val="0"/>
                        </a:spcBef>
                        <a:spcAft>
                          <a:spcPts val="0"/>
                        </a:spcAft>
                      </a:pPr>
                      <a:r>
                        <a:rPr lang="en-US" sz="2000" dirty="0" smtClean="0">
                          <a:solidFill>
                            <a:schemeClr val="tx1"/>
                          </a:solidFill>
                          <a:effectLst/>
                        </a:rPr>
                        <a:t>Thursday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hlinkClick r:id="rId3"/>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2000" u="sng" dirty="0" smtClean="0">
                          <a:effectLst/>
                          <a:hlinkClick r:id="rId2"/>
                        </a:rPr>
                        <a:t>Raz Plus</a:t>
                      </a:r>
                      <a:endParaRPr lang="en-US" sz="2000" u="sng" dirty="0" smtClean="0">
                        <a:effectLst/>
                      </a:endParaRPr>
                    </a:p>
                    <a:p>
                      <a:pPr marL="0" marR="0" algn="ctr">
                        <a:lnSpc>
                          <a:spcPct val="107000"/>
                        </a:lnSpc>
                        <a:spcBef>
                          <a:spcPts val="0"/>
                        </a:spcBef>
                        <a:spcAft>
                          <a:spcPts val="0"/>
                        </a:spcAft>
                      </a:pPr>
                      <a:endParaRPr lang="en-US" sz="1400" b="0" u="none" dirty="0" smtClean="0">
                        <a:solidFill>
                          <a:schemeClr val="tx1"/>
                        </a:solidFill>
                        <a:effectLst/>
                      </a:endParaRPr>
                    </a:p>
                    <a:p>
                      <a:pPr marL="0" marR="0" algn="ctr">
                        <a:lnSpc>
                          <a:spcPct val="107000"/>
                        </a:lnSpc>
                        <a:spcBef>
                          <a:spcPts val="0"/>
                        </a:spcBef>
                        <a:spcAft>
                          <a:spcPts val="0"/>
                        </a:spcAft>
                      </a:pPr>
                      <a:r>
                        <a:rPr lang="en-US" sz="1400" b="0" u="none" dirty="0" smtClean="0">
                          <a:solidFill>
                            <a:schemeClr val="tx1"/>
                          </a:solidFill>
                          <a:effectLst/>
                        </a:rPr>
                        <a:t>BOOK:</a:t>
                      </a:r>
                    </a:p>
                    <a:p>
                      <a:pPr marL="0" marR="0" algn="ctr">
                        <a:lnSpc>
                          <a:spcPct val="107000"/>
                        </a:lnSpc>
                        <a:spcBef>
                          <a:spcPts val="0"/>
                        </a:spcBef>
                        <a:spcAft>
                          <a:spcPts val="0"/>
                        </a:spcAft>
                      </a:pPr>
                      <a:r>
                        <a:rPr lang="en-US" sz="1400" b="0" u="none" dirty="0" smtClean="0">
                          <a:solidFill>
                            <a:schemeClr val="tx1"/>
                          </a:solidFill>
                          <a:effectLst/>
                        </a:rPr>
                        <a:t>Assigned book</a:t>
                      </a:r>
                    </a:p>
                    <a:p>
                      <a:pPr marL="0" marR="0" algn="ctr">
                        <a:lnSpc>
                          <a:spcPct val="107000"/>
                        </a:lnSpc>
                        <a:spcBef>
                          <a:spcPts val="0"/>
                        </a:spcBef>
                        <a:spcAft>
                          <a:spcPts val="0"/>
                        </a:spcAft>
                      </a:pPr>
                      <a:r>
                        <a:rPr lang="en-US" sz="1400" b="0" u="none" dirty="0" smtClean="0">
                          <a:solidFill>
                            <a:schemeClr val="tx1"/>
                          </a:solidFill>
                          <a:effectLst/>
                        </a:rPr>
                        <a:t>(read to self)</a:t>
                      </a:r>
                      <a:endParaRPr lang="en-US" sz="1400" b="0" u="none" dirty="0">
                        <a:solidFill>
                          <a:schemeClr val="tx1"/>
                        </a:solidFill>
                        <a:effectLst/>
                      </a:endParaRPr>
                    </a:p>
                    <a:p>
                      <a:pPr marL="0" marR="0" algn="ctr">
                        <a:lnSpc>
                          <a:spcPct val="107000"/>
                        </a:lnSpc>
                        <a:spcBef>
                          <a:spcPts val="0"/>
                        </a:spcBef>
                        <a:spcAft>
                          <a:spcPts val="0"/>
                        </a:spcAft>
                      </a:pPr>
                      <a:endParaRPr lang="en-US" sz="1100" dirty="0" smtClean="0">
                        <a:effectLst/>
                      </a:endParaRPr>
                    </a:p>
                  </a:txBody>
                  <a:tcPr marL="68580" marR="68580" marT="0" marB="0">
                    <a:solidFill>
                      <a:schemeClr val="accent1">
                        <a:lumMod val="20000"/>
                        <a:lumOff val="80000"/>
                      </a:schemeClr>
                    </a:solidFill>
                  </a:tcPr>
                </a:tc>
                <a:tc>
                  <a:txBody>
                    <a:bodyPr/>
                    <a:lstStyle/>
                    <a:p>
                      <a:pPr marL="0" marR="0" algn="ctr">
                        <a:lnSpc>
                          <a:spcPct val="107000"/>
                        </a:lnSpc>
                        <a:spcBef>
                          <a:spcPts val="0"/>
                        </a:spcBef>
                        <a:spcAft>
                          <a:spcPts val="0"/>
                        </a:spcAft>
                      </a:pPr>
                      <a:r>
                        <a:rPr lang="en-US" sz="2000" dirty="0" smtClean="0">
                          <a:solidFill>
                            <a:schemeClr val="tx1"/>
                          </a:solidFill>
                          <a:effectLst/>
                        </a:rPr>
                        <a:t>Friday</a:t>
                      </a:r>
                    </a:p>
                    <a:p>
                      <a:pPr marL="0" marR="0" algn="ctr">
                        <a:lnSpc>
                          <a:spcPct val="107000"/>
                        </a:lnSpc>
                        <a:spcBef>
                          <a:spcPts val="0"/>
                        </a:spcBef>
                        <a:spcAft>
                          <a:spcPts val="0"/>
                        </a:spcAft>
                      </a:pPr>
                      <a:endParaRPr lang="en-US" sz="2000" dirty="0" smtClean="0">
                        <a:solidFill>
                          <a:schemeClr val="tx1"/>
                        </a:solidFill>
                        <a:effectLst/>
                      </a:endParaRPr>
                    </a:p>
                    <a:p>
                      <a:pPr marL="0" marR="0" algn="ctr">
                        <a:lnSpc>
                          <a:spcPct val="107000"/>
                        </a:lnSpc>
                        <a:spcBef>
                          <a:spcPts val="0"/>
                        </a:spcBef>
                        <a:spcAft>
                          <a:spcPts val="0"/>
                        </a:spcAft>
                      </a:pPr>
                      <a:r>
                        <a:rPr lang="en-US" sz="1800" dirty="0" smtClean="0">
                          <a:solidFill>
                            <a:schemeClr val="tx1"/>
                          </a:solidFill>
                          <a:effectLst/>
                        </a:rPr>
                        <a:t>Quiz</a:t>
                      </a:r>
                      <a:r>
                        <a:rPr lang="en-US" sz="1800" baseline="0" dirty="0" smtClean="0">
                          <a:solidFill>
                            <a:schemeClr val="tx1"/>
                          </a:solidFill>
                          <a:effectLst/>
                        </a:rPr>
                        <a:t> from your assigned book</a:t>
                      </a:r>
                      <a:endParaRPr lang="en-US" sz="1800" dirty="0">
                        <a:solidFill>
                          <a:schemeClr val="tx1"/>
                        </a:solidFill>
                        <a:effectLst/>
                      </a:endParaRPr>
                    </a:p>
                  </a:txBody>
                  <a:tcPr marL="68580" marR="68580" marT="0" marB="0">
                    <a:solidFill>
                      <a:schemeClr val="accent1">
                        <a:lumMod val="20000"/>
                        <a:lumOff val="80000"/>
                      </a:schemeClr>
                    </a:solidFill>
                  </a:tcPr>
                </a:tc>
                <a:extLst>
                  <a:ext uri="{0D108BD9-81ED-4DB2-BD59-A6C34878D82A}">
                    <a16:rowId xmlns:a16="http://schemas.microsoft.com/office/drawing/2014/main" val="692459271"/>
                  </a:ext>
                </a:extLst>
              </a:tr>
            </a:tbl>
          </a:graphicData>
        </a:graphic>
      </p:graphicFrame>
    </p:spTree>
    <p:extLst>
      <p:ext uri="{BB962C8B-B14F-4D97-AF65-F5344CB8AC3E}">
        <p14:creationId xmlns:p14="http://schemas.microsoft.com/office/powerpoint/2010/main" val="18836383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Writing Work</a:t>
            </a:r>
            <a:r>
              <a:rPr lang="en-US" dirty="0" smtClean="0"/>
              <a:t>: </a:t>
            </a:r>
            <a:r>
              <a:rPr lang="en-US" sz="4000" dirty="0"/>
              <a:t>Work for 15 min, break for 5 min (You may also work for the full 20 minutes)</a:t>
            </a:r>
          </a:p>
        </p:txBody>
      </p:sp>
      <p:sp>
        <p:nvSpPr>
          <p:cNvPr id="3" name="Content Placeholder 2"/>
          <p:cNvSpPr>
            <a:spLocks noGrp="1"/>
          </p:cNvSpPr>
          <p:nvPr>
            <p:ph idx="1"/>
          </p:nvPr>
        </p:nvSpPr>
        <p:spPr>
          <a:xfrm>
            <a:off x="676603" y="1828800"/>
            <a:ext cx="10838793" cy="4393324"/>
          </a:xfrm>
        </p:spPr>
        <p:txBody>
          <a:bodyPr/>
          <a:lstStyle/>
          <a:p>
            <a:r>
              <a:rPr lang="en-US" dirty="0"/>
              <a:t>Please follow the link to sign in to </a:t>
            </a:r>
            <a:r>
              <a:rPr lang="en-US" dirty="0" smtClean="0"/>
              <a:t>your student’s work.</a:t>
            </a:r>
            <a:endParaRPr lang="en-US" dirty="0"/>
          </a:p>
          <a:p>
            <a:pPr marL="0" indent="0">
              <a:buNone/>
            </a:pPr>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307236205"/>
              </p:ext>
            </p:extLst>
          </p:nvPr>
        </p:nvGraphicFramePr>
        <p:xfrm>
          <a:off x="1343891" y="3016251"/>
          <a:ext cx="8880765" cy="3018600"/>
        </p:xfrm>
        <a:graphic>
          <a:graphicData uri="http://schemas.openxmlformats.org/drawingml/2006/table">
            <a:tbl>
              <a:tblPr firstRow="1" firstCol="1" bandRow="1">
                <a:tableStyleId>{5C22544A-7EE6-4342-B048-85BDC9FD1C3A}</a:tableStyleId>
              </a:tblPr>
              <a:tblGrid>
                <a:gridCol w="1776153">
                  <a:extLst>
                    <a:ext uri="{9D8B030D-6E8A-4147-A177-3AD203B41FA5}">
                      <a16:colId xmlns:a16="http://schemas.microsoft.com/office/drawing/2014/main" val="1497950729"/>
                    </a:ext>
                  </a:extLst>
                </a:gridCol>
                <a:gridCol w="1776153">
                  <a:extLst>
                    <a:ext uri="{9D8B030D-6E8A-4147-A177-3AD203B41FA5}">
                      <a16:colId xmlns:a16="http://schemas.microsoft.com/office/drawing/2014/main" val="3748106896"/>
                    </a:ext>
                  </a:extLst>
                </a:gridCol>
                <a:gridCol w="1776153">
                  <a:extLst>
                    <a:ext uri="{9D8B030D-6E8A-4147-A177-3AD203B41FA5}">
                      <a16:colId xmlns:a16="http://schemas.microsoft.com/office/drawing/2014/main" val="3680395173"/>
                    </a:ext>
                  </a:extLst>
                </a:gridCol>
                <a:gridCol w="1776153">
                  <a:extLst>
                    <a:ext uri="{9D8B030D-6E8A-4147-A177-3AD203B41FA5}">
                      <a16:colId xmlns:a16="http://schemas.microsoft.com/office/drawing/2014/main" val="862166644"/>
                    </a:ext>
                  </a:extLst>
                </a:gridCol>
                <a:gridCol w="1776153">
                  <a:extLst>
                    <a:ext uri="{9D8B030D-6E8A-4147-A177-3AD203B41FA5}">
                      <a16:colId xmlns:a16="http://schemas.microsoft.com/office/drawing/2014/main" val="4222629763"/>
                    </a:ext>
                  </a:extLst>
                </a:gridCol>
              </a:tblGrid>
              <a:tr h="2230580">
                <a:tc>
                  <a:txBody>
                    <a:bodyPr/>
                    <a:lstStyle/>
                    <a:p>
                      <a:pPr marL="0" marR="0" algn="ctr">
                        <a:lnSpc>
                          <a:spcPct val="107000"/>
                        </a:lnSpc>
                        <a:spcBef>
                          <a:spcPts val="0"/>
                        </a:spcBef>
                        <a:spcAft>
                          <a:spcPts val="0"/>
                        </a:spcAft>
                      </a:pPr>
                      <a:r>
                        <a:rPr lang="en-US" sz="2000" dirty="0" smtClean="0">
                          <a:solidFill>
                            <a:schemeClr val="tx1"/>
                          </a:solidFill>
                          <a:effectLst/>
                        </a:rPr>
                        <a:t>Monday</a:t>
                      </a:r>
                    </a:p>
                    <a:p>
                      <a:pPr marL="0" marR="0" algn="ctr">
                        <a:lnSpc>
                          <a:spcPct val="107000"/>
                        </a:lnSpc>
                        <a:spcBef>
                          <a:spcPts val="0"/>
                        </a:spcBef>
                        <a:spcAft>
                          <a:spcPts val="0"/>
                        </a:spcAft>
                      </a:pPr>
                      <a:endParaRPr lang="en-US" sz="2000" dirty="0" smtClean="0">
                        <a:solidFill>
                          <a:schemeClr val="tx1"/>
                        </a:solidFill>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black"/>
                          </a:solidFill>
                          <a:effectLst/>
                          <a:uLnTx/>
                          <a:uFillTx/>
                          <a:latin typeface="+mn-lt"/>
                          <a:ea typeface="+mn-ea"/>
                          <a:cs typeface="+mn-cs"/>
                          <a:hlinkClick r:id="rId2"/>
                        </a:rPr>
                        <a:t>Writing Boom Cards</a:t>
                      </a: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400" b="1"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OR</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400" b="1"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hlinkClick r:id="rId3"/>
                        </a:rPr>
                        <a:t>News 2 You activities</a:t>
                      </a:r>
                      <a:endParaRPr kumimoji="0" lang="en-US" sz="14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400" b="1"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2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Choose 2 </a:t>
                      </a:r>
                      <a:r>
                        <a:rPr kumimoji="0" lang="en-US" sz="12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activities </a:t>
                      </a:r>
                      <a:r>
                        <a:rPr kumimoji="0" lang="en-US" sz="12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assigned to you</a:t>
                      </a:r>
                    </a:p>
                    <a:p>
                      <a:pPr marL="0" marR="0" algn="ctr">
                        <a:lnSpc>
                          <a:spcPct val="107000"/>
                        </a:lnSpc>
                        <a:spcBef>
                          <a:spcPts val="0"/>
                        </a:spcBef>
                        <a:spcAft>
                          <a:spcPts val="0"/>
                        </a:spcAft>
                      </a:pPr>
                      <a:endParaRPr lang="en-US" sz="2000" dirty="0">
                        <a:solidFill>
                          <a:schemeClr val="tx1"/>
                        </a:solidFill>
                        <a:effectLst/>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r>
                        <a:rPr lang="en-US" sz="2000" dirty="0" smtClean="0">
                          <a:solidFill>
                            <a:schemeClr val="tx1"/>
                          </a:solidFill>
                          <a:effectLst/>
                        </a:rPr>
                        <a:t>Tuesday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black"/>
                          </a:solidFill>
                          <a:effectLst/>
                          <a:uLnTx/>
                          <a:uFillTx/>
                          <a:latin typeface="+mn-lt"/>
                          <a:ea typeface="+mn-ea"/>
                          <a:cs typeface="+mn-cs"/>
                          <a:hlinkClick r:id="rId3"/>
                        </a:rPr>
                        <a:t>News 2 You</a:t>
                      </a:r>
                      <a:endParaRPr kumimoji="0" lang="en-US" sz="18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100" b="1" i="0" u="none" strike="noStrike" kern="1200" cap="none" spc="0" normalizeH="0" baseline="0" noProof="0" dirty="0" smtClean="0">
                        <a:ln>
                          <a:noFill/>
                        </a:ln>
                        <a:solidFill>
                          <a:prstClr val="black"/>
                        </a:solidFill>
                        <a:effectLst/>
                        <a:uLnTx/>
                        <a:uFillTx/>
                        <a:latin typeface="+mn-lt"/>
                        <a:ea typeface="+mn-ea"/>
                        <a:cs typeface="+mn-cs"/>
                      </a:endParaRPr>
                    </a:p>
                    <a:p>
                      <a:pPr marL="0" marR="0" algn="ctr">
                        <a:lnSpc>
                          <a:spcPct val="107000"/>
                        </a:lnSpc>
                        <a:spcBef>
                          <a:spcPts val="0"/>
                        </a:spcBef>
                        <a:spcAft>
                          <a:spcPts val="0"/>
                        </a:spcAft>
                      </a:pPr>
                      <a:r>
                        <a:rPr lang="en-US" sz="12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Choose current story</a:t>
                      </a:r>
                      <a:r>
                        <a:rPr lang="en-US" sz="12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for News 2 You</a:t>
                      </a:r>
                      <a:endParaRPr lang="en-US" sz="1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r>
                        <a:rPr lang="en-US" sz="2000" dirty="0" smtClean="0">
                          <a:solidFill>
                            <a:schemeClr val="tx1"/>
                          </a:solidFill>
                          <a:effectLst/>
                        </a:rPr>
                        <a:t>Wednesday</a:t>
                      </a:r>
                    </a:p>
                    <a:p>
                      <a:pPr marL="0" marR="0" algn="ctr">
                        <a:lnSpc>
                          <a:spcPct val="107000"/>
                        </a:lnSpc>
                        <a:spcBef>
                          <a:spcPts val="0"/>
                        </a:spcBef>
                        <a:spcAft>
                          <a:spcPts val="0"/>
                        </a:spcAft>
                      </a:pPr>
                      <a:endParaRPr lang="en-US" sz="2000" b="0" u="none" dirty="0" smtClean="0">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2000" b="1" i="0" u="sng" strike="noStrike" kern="1200" cap="none" spc="0" normalizeH="0" baseline="0" noProof="0" dirty="0" err="1" smtClean="0">
                          <a:ln>
                            <a:noFill/>
                          </a:ln>
                          <a:solidFill>
                            <a:prstClr val="white"/>
                          </a:solidFill>
                          <a:effectLst/>
                          <a:uLnTx/>
                          <a:uFillTx/>
                          <a:latin typeface="+mn-lt"/>
                          <a:ea typeface="+mn-ea"/>
                          <a:cs typeface="+mn-cs"/>
                          <a:hlinkClick r:id="rId4"/>
                        </a:rPr>
                        <a:t>Raz</a:t>
                      </a:r>
                      <a:r>
                        <a:rPr kumimoji="0" lang="en-US" sz="2000" b="1" i="0" u="sng" strike="noStrike" kern="1200" cap="none" spc="0" normalizeH="0" baseline="0" noProof="0" dirty="0" smtClean="0">
                          <a:ln>
                            <a:noFill/>
                          </a:ln>
                          <a:solidFill>
                            <a:prstClr val="white"/>
                          </a:solidFill>
                          <a:effectLst/>
                          <a:uLnTx/>
                          <a:uFillTx/>
                          <a:latin typeface="+mn-lt"/>
                          <a:ea typeface="+mn-ea"/>
                          <a:cs typeface="+mn-cs"/>
                          <a:hlinkClick r:id="rId4"/>
                        </a:rPr>
                        <a:t> Plus</a:t>
                      </a:r>
                      <a:endParaRPr kumimoji="0" lang="en-US" sz="2000" b="1" i="0" u="sng" strike="noStrike" kern="1200" cap="none" spc="0" normalizeH="0" baseline="0" noProof="0" dirty="0" smtClean="0">
                        <a:ln>
                          <a:noFill/>
                        </a:ln>
                        <a:solidFill>
                          <a:prstClr val="white"/>
                        </a:solidFill>
                        <a:effectLst/>
                        <a:uLnTx/>
                        <a:uFillTx/>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100" b="1" i="0" u="none" strike="noStrike" kern="1200" cap="none" spc="0" normalizeH="0" baseline="0" noProof="0" dirty="0" smtClean="0">
                          <a:ln>
                            <a:noFill/>
                          </a:ln>
                          <a:solidFill>
                            <a:prstClr val="white"/>
                          </a:solidFill>
                          <a:effectLst/>
                          <a:uLnTx/>
                          <a:uFillTx/>
                          <a:latin typeface="+mn-lt"/>
                          <a:ea typeface="+mn-ea"/>
                          <a:cs typeface="+mn-cs"/>
                        </a:rPr>
                        <a:t>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VOCABULARY:</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Assigned book</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(ONE activity)</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mn-lt"/>
                          <a:ea typeface="+mn-ea"/>
                          <a:cs typeface="+mn-cs"/>
                        </a:rPr>
                        <a:t>OR </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Finish N2Y story</a:t>
                      </a:r>
                    </a:p>
                    <a:p>
                      <a:pPr marL="0" marR="0" algn="ctr">
                        <a:lnSpc>
                          <a:spcPct val="107000"/>
                        </a:lnSpc>
                        <a:spcBef>
                          <a:spcPts val="0"/>
                        </a:spcBef>
                        <a:spcAft>
                          <a:spcPts val="0"/>
                        </a:spcAft>
                      </a:pPr>
                      <a:endParaRPr lang="en-US" sz="2000" b="0" u="none" dirty="0" smtClean="0">
                        <a:effectLst/>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r>
                        <a:rPr lang="en-US" sz="2000" dirty="0" smtClean="0">
                          <a:solidFill>
                            <a:schemeClr val="tx1"/>
                          </a:solidFill>
                          <a:effectLst/>
                        </a:rPr>
                        <a:t>Thursday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endParaRPr>
                    </a:p>
                    <a:p>
                      <a:pPr marL="0" marR="0" algn="ctr">
                        <a:lnSpc>
                          <a:spcPct val="107000"/>
                        </a:lnSpc>
                        <a:spcBef>
                          <a:spcPts val="0"/>
                        </a:spcBef>
                        <a:spcAft>
                          <a:spcPts val="0"/>
                        </a:spcAft>
                      </a:pPr>
                      <a:r>
                        <a:rPr lang="en-US" sz="2000" u="sng" dirty="0" smtClean="0">
                          <a:effectLst/>
                          <a:hlinkClick r:id="rId4"/>
                        </a:rPr>
                        <a:t>Raz Plus</a:t>
                      </a:r>
                      <a:endParaRPr lang="en-US" sz="2000" u="sng" dirty="0" smtClean="0">
                        <a:effectLst/>
                      </a:endParaRPr>
                    </a:p>
                    <a:p>
                      <a:pPr marL="0" marR="0" algn="ctr">
                        <a:lnSpc>
                          <a:spcPct val="107000"/>
                        </a:lnSpc>
                        <a:spcBef>
                          <a:spcPts val="0"/>
                        </a:spcBef>
                        <a:spcAft>
                          <a:spcPts val="0"/>
                        </a:spcAft>
                      </a:pPr>
                      <a:endParaRPr lang="en-US" sz="1400" b="0" u="none" dirty="0" smtClean="0">
                        <a:solidFill>
                          <a:schemeClr val="tx1"/>
                        </a:solidFill>
                        <a:effectLst/>
                      </a:endParaRPr>
                    </a:p>
                    <a:p>
                      <a:pPr marL="0" marR="0" algn="ctr">
                        <a:lnSpc>
                          <a:spcPct val="107000"/>
                        </a:lnSpc>
                        <a:spcBef>
                          <a:spcPts val="0"/>
                        </a:spcBef>
                        <a:spcAft>
                          <a:spcPts val="0"/>
                        </a:spcAft>
                      </a:pPr>
                      <a:r>
                        <a:rPr lang="en-US" sz="1400" b="0" u="none" dirty="0" smtClean="0">
                          <a:solidFill>
                            <a:schemeClr val="tx1"/>
                          </a:solidFill>
                          <a:effectLst/>
                        </a:rPr>
                        <a:t>VOCABULARY:</a:t>
                      </a:r>
                    </a:p>
                    <a:p>
                      <a:pPr marL="0" marR="0" algn="ctr">
                        <a:lnSpc>
                          <a:spcPct val="107000"/>
                        </a:lnSpc>
                        <a:spcBef>
                          <a:spcPts val="0"/>
                        </a:spcBef>
                        <a:spcAft>
                          <a:spcPts val="0"/>
                        </a:spcAft>
                      </a:pPr>
                      <a:r>
                        <a:rPr lang="en-US" sz="1400" b="0" u="none" dirty="0" smtClean="0">
                          <a:solidFill>
                            <a:schemeClr val="tx1"/>
                          </a:solidFill>
                          <a:effectLst/>
                        </a:rPr>
                        <a:t>Assigned book</a:t>
                      </a:r>
                    </a:p>
                    <a:p>
                      <a:pPr marL="0" marR="0" algn="ctr">
                        <a:lnSpc>
                          <a:spcPct val="107000"/>
                        </a:lnSpc>
                        <a:spcBef>
                          <a:spcPts val="0"/>
                        </a:spcBef>
                        <a:spcAft>
                          <a:spcPts val="0"/>
                        </a:spcAft>
                      </a:pPr>
                      <a:r>
                        <a:rPr lang="en-US" sz="1400" b="0" u="none" dirty="0" smtClean="0">
                          <a:solidFill>
                            <a:schemeClr val="tx1"/>
                          </a:solidFill>
                          <a:effectLst/>
                        </a:rPr>
                        <a:t>(TWO activities)</a:t>
                      </a:r>
                    </a:p>
                    <a:p>
                      <a:pPr marL="0" marR="0" algn="ctr">
                        <a:lnSpc>
                          <a:spcPct val="107000"/>
                        </a:lnSpc>
                        <a:spcBef>
                          <a:spcPts val="0"/>
                        </a:spcBef>
                        <a:spcAft>
                          <a:spcPts val="0"/>
                        </a:spcAft>
                      </a:pPr>
                      <a:endParaRPr lang="en-US" sz="1400" b="0" u="none" dirty="0" smtClean="0">
                        <a:solidFill>
                          <a:schemeClr val="tx1"/>
                        </a:solidFill>
                        <a:effectLst/>
                      </a:endParaRPr>
                    </a:p>
                    <a:p>
                      <a:pPr marL="0" marR="0" algn="ctr">
                        <a:lnSpc>
                          <a:spcPct val="107000"/>
                        </a:lnSpc>
                        <a:spcBef>
                          <a:spcPts val="0"/>
                        </a:spcBef>
                        <a:spcAft>
                          <a:spcPts val="0"/>
                        </a:spcAft>
                      </a:pPr>
                      <a:r>
                        <a:rPr lang="en-US" sz="1400" b="1" u="none" dirty="0" smtClean="0">
                          <a:solidFill>
                            <a:schemeClr val="tx1"/>
                          </a:solidFill>
                          <a:effectLst/>
                        </a:rPr>
                        <a:t>OR</a:t>
                      </a:r>
                    </a:p>
                    <a:p>
                      <a:pPr marL="0" marR="0" algn="ctr">
                        <a:lnSpc>
                          <a:spcPct val="107000"/>
                        </a:lnSpc>
                        <a:spcBef>
                          <a:spcPts val="0"/>
                        </a:spcBef>
                        <a:spcAft>
                          <a:spcPts val="0"/>
                        </a:spcAft>
                      </a:pPr>
                      <a:r>
                        <a:rPr lang="en-US" sz="1400" b="0" u="none" dirty="0" smtClean="0">
                          <a:solidFill>
                            <a:schemeClr val="tx1"/>
                          </a:solidFill>
                          <a:effectLst/>
                        </a:rPr>
                        <a:t>Finish N2Y story</a:t>
                      </a:r>
                    </a:p>
                    <a:p>
                      <a:pPr marL="0" marR="0" algn="ctr">
                        <a:lnSpc>
                          <a:spcPct val="107000"/>
                        </a:lnSpc>
                        <a:spcBef>
                          <a:spcPts val="0"/>
                        </a:spcBef>
                        <a:spcAft>
                          <a:spcPts val="0"/>
                        </a:spcAft>
                      </a:pPr>
                      <a:endParaRPr lang="en-US" sz="1100" dirty="0" smtClean="0">
                        <a:effectLst/>
                      </a:endParaRPr>
                    </a:p>
                  </a:txBody>
                  <a:tcPr marL="68580" marR="68580" marT="0" marB="0">
                    <a:solidFill>
                      <a:schemeClr val="accent2">
                        <a:lumMod val="40000"/>
                        <a:lumOff val="60000"/>
                      </a:schemeClr>
                    </a:solidFill>
                  </a:tcPr>
                </a:tc>
                <a:tc>
                  <a:txBody>
                    <a:bodyPr/>
                    <a:lstStyle/>
                    <a:p>
                      <a:pPr marL="0" marR="0" algn="ctr">
                        <a:lnSpc>
                          <a:spcPct val="107000"/>
                        </a:lnSpc>
                        <a:spcBef>
                          <a:spcPts val="0"/>
                        </a:spcBef>
                        <a:spcAft>
                          <a:spcPts val="0"/>
                        </a:spcAft>
                      </a:pPr>
                      <a:r>
                        <a:rPr lang="en-US" sz="2000" dirty="0" smtClean="0">
                          <a:solidFill>
                            <a:schemeClr val="tx1"/>
                          </a:solidFill>
                          <a:effectLst/>
                        </a:rPr>
                        <a:t>Friday</a:t>
                      </a:r>
                    </a:p>
                    <a:p>
                      <a:pPr marL="0" marR="0" algn="ctr">
                        <a:lnSpc>
                          <a:spcPct val="107000"/>
                        </a:lnSpc>
                        <a:spcBef>
                          <a:spcPts val="0"/>
                        </a:spcBef>
                        <a:spcAft>
                          <a:spcPts val="0"/>
                        </a:spcAft>
                      </a:pPr>
                      <a:endParaRPr lang="en-US" sz="2000" dirty="0">
                        <a:solidFill>
                          <a:schemeClr val="tx1"/>
                        </a:solidFill>
                        <a:effectLst/>
                      </a:endParaRPr>
                    </a:p>
                    <a:p>
                      <a:pPr marL="0" marR="0" algn="ctr">
                        <a:lnSpc>
                          <a:spcPct val="107000"/>
                        </a:lnSpc>
                        <a:spcBef>
                          <a:spcPts val="0"/>
                        </a:spcBef>
                        <a:spcAft>
                          <a:spcPts val="0"/>
                        </a:spcAft>
                      </a:pPr>
                      <a:endParaRPr lang="en-US" sz="4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lang="en-US" sz="2000" dirty="0" smtClean="0">
                          <a:hlinkClick r:id="rId5"/>
                        </a:rPr>
                        <a:t>End of Week Assignment</a:t>
                      </a:r>
                      <a:endParaRPr lang="en-US" sz="2000" dirty="0" smtClean="0"/>
                    </a:p>
                    <a:p>
                      <a:pPr marL="0" marR="0" algn="ctr">
                        <a:lnSpc>
                          <a:spcPct val="107000"/>
                        </a:lnSpc>
                        <a:spcBef>
                          <a:spcPts val="0"/>
                        </a:spcBef>
                        <a:spcAft>
                          <a:spcPts val="0"/>
                        </a:spcAft>
                      </a:pPr>
                      <a:endParaRPr lang="en-US" sz="4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4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600" baseline="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Write in COMPLETE SENTENCES please!</a:t>
                      </a:r>
                    </a:p>
                  </a:txBody>
                  <a:tcPr marL="68580" marR="68580" marT="0" marB="0">
                    <a:solidFill>
                      <a:schemeClr val="accent2">
                        <a:lumMod val="40000"/>
                        <a:lumOff val="60000"/>
                      </a:schemeClr>
                    </a:solidFill>
                  </a:tcPr>
                </a:tc>
                <a:extLst>
                  <a:ext uri="{0D108BD9-81ED-4DB2-BD59-A6C34878D82A}">
                    <a16:rowId xmlns:a16="http://schemas.microsoft.com/office/drawing/2014/main" val="692459271"/>
                  </a:ext>
                </a:extLst>
              </a:tr>
            </a:tbl>
          </a:graphicData>
        </a:graphic>
      </p:graphicFrame>
    </p:spTree>
    <p:extLst>
      <p:ext uri="{BB962C8B-B14F-4D97-AF65-F5344CB8AC3E}">
        <p14:creationId xmlns:p14="http://schemas.microsoft.com/office/powerpoint/2010/main" val="21054412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Math Work</a:t>
            </a:r>
            <a:r>
              <a:rPr lang="en-US" dirty="0"/>
              <a:t>: </a:t>
            </a:r>
            <a:r>
              <a:rPr lang="en-US" sz="3600" dirty="0"/>
              <a:t>Work for 15 min, break for 5 min </a:t>
            </a:r>
            <a:r>
              <a:rPr lang="en-US" sz="3600" dirty="0" smtClean="0"/>
              <a:t>       (</a:t>
            </a:r>
            <a:r>
              <a:rPr lang="en-US" sz="3600" dirty="0"/>
              <a:t>You may also work for the full 20 minutes)</a:t>
            </a:r>
          </a:p>
        </p:txBody>
      </p:sp>
      <p:sp>
        <p:nvSpPr>
          <p:cNvPr id="3" name="Content Placeholder 2"/>
          <p:cNvSpPr>
            <a:spLocks noGrp="1"/>
          </p:cNvSpPr>
          <p:nvPr>
            <p:ph idx="1"/>
          </p:nvPr>
        </p:nvSpPr>
        <p:spPr/>
        <p:txBody>
          <a:bodyPr/>
          <a:lstStyle/>
          <a:p>
            <a:r>
              <a:rPr lang="en-US" dirty="0"/>
              <a:t>Please follow the link to sign in to </a:t>
            </a:r>
            <a:r>
              <a:rPr lang="en-US" dirty="0" smtClean="0"/>
              <a:t>your student’s work.</a:t>
            </a:r>
            <a:endParaRPr lang="en-US" dirty="0"/>
          </a:p>
          <a:p>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1051570487"/>
              </p:ext>
            </p:extLst>
          </p:nvPr>
        </p:nvGraphicFramePr>
        <p:xfrm>
          <a:off x="1399310" y="2642179"/>
          <a:ext cx="8880765" cy="2250250"/>
        </p:xfrm>
        <a:graphic>
          <a:graphicData uri="http://schemas.openxmlformats.org/drawingml/2006/table">
            <a:tbl>
              <a:tblPr firstRow="1" firstCol="1" bandRow="1">
                <a:tableStyleId>{5C22544A-7EE6-4342-B048-85BDC9FD1C3A}</a:tableStyleId>
              </a:tblPr>
              <a:tblGrid>
                <a:gridCol w="1776153">
                  <a:extLst>
                    <a:ext uri="{9D8B030D-6E8A-4147-A177-3AD203B41FA5}">
                      <a16:colId xmlns:a16="http://schemas.microsoft.com/office/drawing/2014/main" val="1497950729"/>
                    </a:ext>
                  </a:extLst>
                </a:gridCol>
                <a:gridCol w="1776153">
                  <a:extLst>
                    <a:ext uri="{9D8B030D-6E8A-4147-A177-3AD203B41FA5}">
                      <a16:colId xmlns:a16="http://schemas.microsoft.com/office/drawing/2014/main" val="3748106896"/>
                    </a:ext>
                  </a:extLst>
                </a:gridCol>
                <a:gridCol w="1776153">
                  <a:extLst>
                    <a:ext uri="{9D8B030D-6E8A-4147-A177-3AD203B41FA5}">
                      <a16:colId xmlns:a16="http://schemas.microsoft.com/office/drawing/2014/main" val="3680395173"/>
                    </a:ext>
                  </a:extLst>
                </a:gridCol>
                <a:gridCol w="1776153">
                  <a:extLst>
                    <a:ext uri="{9D8B030D-6E8A-4147-A177-3AD203B41FA5}">
                      <a16:colId xmlns:a16="http://schemas.microsoft.com/office/drawing/2014/main" val="862166644"/>
                    </a:ext>
                  </a:extLst>
                </a:gridCol>
                <a:gridCol w="1776153">
                  <a:extLst>
                    <a:ext uri="{9D8B030D-6E8A-4147-A177-3AD203B41FA5}">
                      <a16:colId xmlns:a16="http://schemas.microsoft.com/office/drawing/2014/main" val="4222629763"/>
                    </a:ext>
                  </a:extLst>
                </a:gridCol>
              </a:tblGrid>
              <a:tr h="2230580">
                <a:tc>
                  <a:txBody>
                    <a:bodyPr/>
                    <a:lstStyle/>
                    <a:p>
                      <a:pPr marL="0" marR="0" algn="ctr">
                        <a:lnSpc>
                          <a:spcPct val="107000"/>
                        </a:lnSpc>
                        <a:spcBef>
                          <a:spcPts val="0"/>
                        </a:spcBef>
                        <a:spcAft>
                          <a:spcPts val="0"/>
                        </a:spcAft>
                      </a:pPr>
                      <a:r>
                        <a:rPr lang="en-US" sz="2000" dirty="0" smtClean="0">
                          <a:solidFill>
                            <a:schemeClr val="tx1"/>
                          </a:solidFill>
                          <a:effectLst/>
                        </a:rPr>
                        <a:t>Monday</a:t>
                      </a:r>
                    </a:p>
                    <a:p>
                      <a:pPr marL="0" marR="0" algn="ctr">
                        <a:lnSpc>
                          <a:spcPct val="107000"/>
                        </a:lnSpc>
                        <a:spcBef>
                          <a:spcPts val="0"/>
                        </a:spcBef>
                        <a:spcAft>
                          <a:spcPts val="0"/>
                        </a:spcAft>
                      </a:pPr>
                      <a:endParaRPr lang="en-US" sz="2000" dirty="0" smtClean="0">
                        <a:solidFill>
                          <a:schemeClr val="tx1"/>
                        </a:solidFill>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800" b="1" i="0" u="none" strike="noStrike" kern="1200" cap="none" spc="0" normalizeH="0" baseline="0" noProof="0" dirty="0" smtClean="0">
                          <a:ln>
                            <a:noFill/>
                          </a:ln>
                          <a:solidFill>
                            <a:prstClr val="black"/>
                          </a:solidFill>
                          <a:effectLst/>
                          <a:uLnTx/>
                          <a:uFillTx/>
                          <a:latin typeface="+mn-lt"/>
                          <a:ea typeface="+mn-ea"/>
                          <a:cs typeface="+mn-cs"/>
                          <a:hlinkClick r:id="rId2"/>
                        </a:rPr>
                        <a:t>Math Boom Cards</a:t>
                      </a:r>
                      <a:endParaRPr kumimoji="0" lang="en-US" sz="18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400" b="0"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mn-lt"/>
                          <a:ea typeface="+mn-ea"/>
                          <a:cs typeface="+mn-cs"/>
                        </a:rPr>
                        <a:t>Choose </a:t>
                      </a:r>
                      <a:r>
                        <a:rPr kumimoji="0" lang="en-US" sz="1400" b="0" i="0" u="none" strike="noStrike" kern="1200" cap="none" spc="0" normalizeH="0" baseline="0" noProof="0" dirty="0" smtClean="0">
                          <a:ln>
                            <a:noFill/>
                          </a:ln>
                          <a:solidFill>
                            <a:prstClr val="black"/>
                          </a:solidFill>
                          <a:effectLst/>
                          <a:uLnTx/>
                          <a:uFillTx/>
                          <a:latin typeface="+mn-lt"/>
                          <a:ea typeface="+mn-ea"/>
                          <a:cs typeface="+mn-cs"/>
                        </a:rPr>
                        <a:t>2 decks assigned to you</a:t>
                      </a:r>
                    </a:p>
                    <a:p>
                      <a:pPr marL="0" marR="0" algn="ctr">
                        <a:lnSpc>
                          <a:spcPct val="107000"/>
                        </a:lnSpc>
                        <a:spcBef>
                          <a:spcPts val="0"/>
                        </a:spcBef>
                        <a:spcAft>
                          <a:spcPts val="0"/>
                        </a:spcAft>
                      </a:pPr>
                      <a:endParaRPr lang="en-US" sz="2000" dirty="0" smtClean="0">
                        <a:solidFill>
                          <a:schemeClr val="tx1"/>
                        </a:solidFill>
                        <a:effectLst/>
                      </a:endParaRPr>
                    </a:p>
                  </a:txBody>
                  <a:tcPr marL="68580" marR="68580" marT="0" marB="0">
                    <a:solidFill>
                      <a:srgbClr val="A8FCA2"/>
                    </a:solidFill>
                  </a:tcPr>
                </a:tc>
                <a:tc>
                  <a:txBody>
                    <a:bodyPr/>
                    <a:lstStyle/>
                    <a:p>
                      <a:pPr marL="0" marR="0" algn="ctr">
                        <a:lnSpc>
                          <a:spcPct val="107000"/>
                        </a:lnSpc>
                        <a:spcBef>
                          <a:spcPts val="0"/>
                        </a:spcBef>
                        <a:spcAft>
                          <a:spcPts val="0"/>
                        </a:spcAft>
                      </a:pPr>
                      <a:r>
                        <a:rPr lang="en-US" sz="2000" dirty="0" smtClean="0">
                          <a:solidFill>
                            <a:schemeClr val="tx1"/>
                          </a:solidFill>
                          <a:effectLst/>
                        </a:rPr>
                        <a:t>Tuesday</a:t>
                      </a:r>
                      <a:endParaRPr lang="en-US" sz="2000" dirty="0">
                        <a:solidFill>
                          <a:schemeClr val="tx1"/>
                        </a:solidFill>
                        <a:effectLst/>
                      </a:endParaRPr>
                    </a:p>
                    <a:p>
                      <a:pPr marL="0" marR="0" algn="ctr">
                        <a:lnSpc>
                          <a:spcPct val="107000"/>
                        </a:lnSpc>
                        <a:spcBef>
                          <a:spcPts val="0"/>
                        </a:spcBef>
                        <a:spcAft>
                          <a:spcPts val="0"/>
                        </a:spcAft>
                      </a:pPr>
                      <a:endParaRPr lang="en-US" sz="2000" u="sng" dirty="0" smtClean="0">
                        <a:effectLst/>
                        <a:hlinkClick r:id="rId3"/>
                      </a:endParaRPr>
                    </a:p>
                    <a:p>
                      <a:pPr marL="0" marR="0" algn="ctr">
                        <a:lnSpc>
                          <a:spcPct val="107000"/>
                        </a:lnSpc>
                        <a:spcBef>
                          <a:spcPts val="0"/>
                        </a:spcBef>
                        <a:spcAft>
                          <a:spcPts val="0"/>
                        </a:spcAft>
                      </a:pPr>
                      <a:r>
                        <a:rPr lang="en-US" sz="14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hlinkClick r:id="rId4"/>
                        </a:rPr>
                        <a:t>Go to link on Mrs. H's website</a:t>
                      </a:r>
                      <a:endParaRPr lang="en-US" sz="140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100" dirty="0" smtClean="0">
                        <a:effectLst/>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r>
                        <a:rPr lang="en-US" sz="14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Title: </a:t>
                      </a:r>
                      <a:r>
                        <a:rPr lang="en-US" sz="1400" b="0" dirty="0" smtClean="0">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Determining Change (1)</a:t>
                      </a:r>
                      <a:endParaRPr lang="en-US" sz="1400" b="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A8FCA2"/>
                    </a:solidFill>
                  </a:tcPr>
                </a:tc>
                <a:tc>
                  <a:txBody>
                    <a:bodyPr/>
                    <a:lstStyle/>
                    <a:p>
                      <a:pPr marL="0" marR="0" algn="ctr">
                        <a:lnSpc>
                          <a:spcPct val="107000"/>
                        </a:lnSpc>
                        <a:spcBef>
                          <a:spcPts val="0"/>
                        </a:spcBef>
                        <a:spcAft>
                          <a:spcPts val="0"/>
                        </a:spcAft>
                      </a:pPr>
                      <a:r>
                        <a:rPr lang="en-US" sz="2000" dirty="0" smtClean="0">
                          <a:solidFill>
                            <a:schemeClr val="tx1"/>
                          </a:solidFill>
                          <a:effectLst/>
                        </a:rPr>
                        <a:t>Wednesday</a:t>
                      </a:r>
                    </a:p>
                    <a:p>
                      <a:pPr marL="0" marR="0" algn="ctr">
                        <a:lnSpc>
                          <a:spcPct val="107000"/>
                        </a:lnSpc>
                        <a:spcBef>
                          <a:spcPts val="0"/>
                        </a:spcBef>
                        <a:spcAft>
                          <a:spcPts val="0"/>
                        </a:spcAft>
                      </a:pPr>
                      <a:endParaRPr lang="en-US" sz="2000" u="sng" dirty="0" smtClean="0">
                        <a:effectLst/>
                        <a:hlinkClick r:id="rId5"/>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hlinkClick r:id="rId4"/>
                        </a:rPr>
                        <a:t>Go to link on Mrs. H's website</a:t>
                      </a:r>
                      <a:endParaRPr kumimoji="0" lang="en-US" sz="1400" b="1"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200" u="sng" dirty="0" smtClean="0">
                        <a:effectLst/>
                        <a:hlinkClick r:id="rId5"/>
                      </a:endParaRPr>
                    </a:p>
                    <a:p>
                      <a:pPr marL="0" marR="0" algn="ctr">
                        <a:lnSpc>
                          <a:spcPct val="107000"/>
                        </a:lnSpc>
                        <a:spcBef>
                          <a:spcPts val="0"/>
                        </a:spcBef>
                        <a:spcAft>
                          <a:spcPts val="0"/>
                        </a:spcAft>
                      </a:pPr>
                      <a:endParaRPr lang="en-US" sz="2000" u="sng" dirty="0" smtClean="0">
                        <a:effectLst/>
                        <a:hlinkClick r:id="rId5"/>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Title: </a:t>
                      </a:r>
                      <a:r>
                        <a:rPr kumimoji="0" lang="en-US" sz="14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Determining Change (2)</a:t>
                      </a:r>
                      <a:endParaRPr kumimoji="0" lang="en-US" sz="1400" b="0" i="0" u="none" strike="noStrike" kern="1200" cap="none" spc="0" normalizeH="0" baseline="0" noProof="0" dirty="0" smtClean="0">
                        <a:ln>
                          <a:noFill/>
                        </a:ln>
                        <a:solidFill>
                          <a:schemeClr val="tx1"/>
                        </a:solidFill>
                        <a:effectLst/>
                        <a:uLnTx/>
                        <a:uFillTx/>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A8FCA2"/>
                    </a:solidFill>
                  </a:tcPr>
                </a:tc>
                <a:tc>
                  <a:txBody>
                    <a:bodyPr/>
                    <a:lstStyle/>
                    <a:p>
                      <a:pPr marL="0" marR="0" algn="ctr">
                        <a:lnSpc>
                          <a:spcPct val="107000"/>
                        </a:lnSpc>
                        <a:spcBef>
                          <a:spcPts val="0"/>
                        </a:spcBef>
                        <a:spcAft>
                          <a:spcPts val="0"/>
                        </a:spcAft>
                      </a:pPr>
                      <a:r>
                        <a:rPr lang="en-US" sz="2000" dirty="0" smtClean="0">
                          <a:solidFill>
                            <a:schemeClr val="tx1"/>
                          </a:solidFill>
                          <a:effectLst/>
                        </a:rPr>
                        <a:t>Thursday</a:t>
                      </a:r>
                      <a:endParaRPr lang="en-US" sz="2000" u="sng" dirty="0" smtClean="0">
                        <a:solidFill>
                          <a:schemeClr val="lt1"/>
                        </a:solidFill>
                        <a:effectLst/>
                      </a:endParaRPr>
                    </a:p>
                    <a:p>
                      <a:pPr marL="0" marR="0" algn="ctr">
                        <a:lnSpc>
                          <a:spcPct val="107000"/>
                        </a:lnSpc>
                        <a:spcBef>
                          <a:spcPts val="0"/>
                        </a:spcBef>
                        <a:spcAft>
                          <a:spcPts val="0"/>
                        </a:spcAft>
                      </a:pPr>
                      <a:endParaRPr lang="en-US" sz="2000" u="sng" dirty="0" smtClean="0">
                        <a:solidFill>
                          <a:schemeClr val="lt1"/>
                        </a:solidFill>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hlinkClick r:id="rId4"/>
                        </a:rPr>
                        <a:t>Go to link on Mrs. H's website</a:t>
                      </a:r>
                      <a:endParaRPr kumimoji="0" lang="en-US" sz="1400" b="1"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2000" u="sng" dirty="0" smtClean="0">
                        <a:solidFill>
                          <a:schemeClr val="lt1"/>
                        </a:solidFill>
                        <a:effectLst/>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Title</a:t>
                      </a:r>
                      <a:r>
                        <a:rPr kumimoji="0" lang="en-US" sz="14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a:t>
                      </a:r>
                      <a:r>
                        <a:rPr kumimoji="0" lang="en-US" sz="1400" b="0" i="0" u="none" strike="noStrike" kern="1200" cap="none" spc="0" normalizeH="0" baseline="0" noProof="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Determining Change (3) </a:t>
                      </a:r>
                      <a:endParaRPr kumimoji="0" lang="en-US" sz="1400" b="0" i="0" u="none" strike="noStrike" kern="1200" cap="none" spc="0" normalizeH="0" baseline="0" noProof="0" dirty="0" smtClean="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0" marR="0" algn="ctr">
                        <a:lnSpc>
                          <a:spcPct val="107000"/>
                        </a:lnSpc>
                        <a:spcBef>
                          <a:spcPts val="0"/>
                        </a:spcBef>
                        <a:spcAft>
                          <a:spcPts val="0"/>
                        </a:spcAft>
                      </a:pPr>
                      <a:endParaRPr lang="en-US" sz="1200" b="0" u="none" baseline="0" dirty="0" smtClean="0">
                        <a:solidFill>
                          <a:schemeClr val="tx1"/>
                        </a:solidFill>
                        <a:effectLst/>
                      </a:endParaRPr>
                    </a:p>
                  </a:txBody>
                  <a:tcPr marL="68580" marR="68580" marT="0" marB="0">
                    <a:solidFill>
                      <a:srgbClr val="A8FCA2"/>
                    </a:solidFill>
                  </a:tcPr>
                </a:tc>
                <a:tc>
                  <a:txBody>
                    <a:bodyPr/>
                    <a:lstStyle/>
                    <a:p>
                      <a:pPr marL="0" marR="0" algn="ctr">
                        <a:lnSpc>
                          <a:spcPct val="107000"/>
                        </a:lnSpc>
                        <a:spcBef>
                          <a:spcPts val="0"/>
                        </a:spcBef>
                        <a:spcAft>
                          <a:spcPts val="0"/>
                        </a:spcAft>
                      </a:pPr>
                      <a:r>
                        <a:rPr lang="en-US" sz="2000" dirty="0" smtClean="0">
                          <a:solidFill>
                            <a:schemeClr val="tx1"/>
                          </a:solidFill>
                          <a:effectLst/>
                        </a:rPr>
                        <a:t>Friday</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hlinkClick r:id="rId6"/>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600" b="1" i="0" u="none" strike="noStrike" kern="1200" cap="none" spc="0" normalizeH="0" baseline="0" noProof="0" dirty="0" smtClean="0">
                          <a:ln>
                            <a:noFill/>
                          </a:ln>
                          <a:solidFill>
                            <a:prstClr val="black"/>
                          </a:solidFill>
                          <a:effectLst/>
                          <a:uLnTx/>
                          <a:uFillTx/>
                          <a:latin typeface="+mn-lt"/>
                          <a:ea typeface="+mn-ea"/>
                          <a:cs typeface="+mn-cs"/>
                          <a:hlinkClick r:id="rId7"/>
                        </a:rPr>
                        <a:t>Walgreens Weekly Ad</a:t>
                      </a: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smtClean="0">
                        <a:ln>
                          <a:noFill/>
                        </a:ln>
                        <a:solidFill>
                          <a:prstClr val="black"/>
                        </a:solidFill>
                        <a:effectLst/>
                        <a:uLnTx/>
                        <a:uFillTx/>
                        <a:latin typeface="+mn-lt"/>
                        <a:ea typeface="+mn-ea"/>
                        <a:cs typeface="+mn-cs"/>
                      </a:endParaRPr>
                    </a:p>
                    <a:p>
                      <a:pPr algn="ctr"/>
                      <a:r>
                        <a:rPr lang="en-US" sz="1200" b="1" kern="1200" dirty="0" smtClean="0">
                          <a:solidFill>
                            <a:schemeClr val="tx1"/>
                          </a:solidFill>
                          <a:effectLst/>
                          <a:latin typeface="+mn-lt"/>
                          <a:ea typeface="+mn-ea"/>
                          <a:cs typeface="+mn-cs"/>
                        </a:rPr>
                        <a:t>Go to the </a:t>
                      </a:r>
                      <a:r>
                        <a:rPr lang="en-US" sz="1200" b="1" kern="1200" dirty="0" smtClean="0">
                          <a:solidFill>
                            <a:schemeClr val="tx1"/>
                          </a:solidFill>
                          <a:effectLst/>
                          <a:latin typeface="+mn-lt"/>
                          <a:ea typeface="+mn-ea"/>
                          <a:cs typeface="+mn-cs"/>
                        </a:rPr>
                        <a:t>Walgreens </a:t>
                      </a:r>
                      <a:r>
                        <a:rPr lang="en-US" sz="1200" b="1" kern="1200" dirty="0" smtClean="0">
                          <a:solidFill>
                            <a:schemeClr val="tx1"/>
                          </a:solidFill>
                          <a:effectLst/>
                          <a:latin typeface="+mn-lt"/>
                          <a:ea typeface="+mn-ea"/>
                          <a:cs typeface="+mn-cs"/>
                        </a:rPr>
                        <a:t>Link</a:t>
                      </a:r>
                      <a:r>
                        <a:rPr lang="en-US" sz="1200" b="1" kern="1200" baseline="0" dirty="0" smtClean="0">
                          <a:solidFill>
                            <a:schemeClr val="tx1"/>
                          </a:solidFill>
                          <a:effectLst/>
                          <a:latin typeface="+mn-lt"/>
                          <a:ea typeface="+mn-ea"/>
                          <a:cs typeface="+mn-cs"/>
                        </a:rPr>
                        <a:t> (ABOVE): </a:t>
                      </a:r>
                      <a:r>
                        <a:rPr lang="en-US" sz="1200" b="0" kern="1200" dirty="0" smtClean="0">
                          <a:solidFill>
                            <a:schemeClr val="tx1"/>
                          </a:solidFill>
                          <a:effectLst/>
                          <a:latin typeface="+mn-lt"/>
                          <a:ea typeface="+mn-ea"/>
                          <a:cs typeface="+mn-cs"/>
                        </a:rPr>
                        <a:t>You have $20.  Find 3 items you can buy on the weekly ad for $20.</a:t>
                      </a:r>
                      <a:endParaRPr lang="en-US" sz="1200" b="0" kern="1200" dirty="0">
                        <a:solidFill>
                          <a:schemeClr val="tx1"/>
                        </a:solidFill>
                        <a:effectLst/>
                        <a:latin typeface="+mn-lt"/>
                        <a:ea typeface="+mn-ea"/>
                        <a:cs typeface="+mn-cs"/>
                      </a:endParaRPr>
                    </a:p>
                  </a:txBody>
                  <a:tcPr marL="68580" marR="68580" marT="0" marB="0">
                    <a:solidFill>
                      <a:srgbClr val="A8FCA2"/>
                    </a:solidFill>
                  </a:tcPr>
                </a:tc>
                <a:extLst>
                  <a:ext uri="{0D108BD9-81ED-4DB2-BD59-A6C34878D82A}">
                    <a16:rowId xmlns:a16="http://schemas.microsoft.com/office/drawing/2014/main" val="692459271"/>
                  </a:ext>
                </a:extLst>
              </a:tr>
            </a:tbl>
          </a:graphicData>
        </a:graphic>
      </p:graphicFrame>
    </p:spTree>
    <p:extLst>
      <p:ext uri="{BB962C8B-B14F-4D97-AF65-F5344CB8AC3E}">
        <p14:creationId xmlns:p14="http://schemas.microsoft.com/office/powerpoint/2010/main" val="50941381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Leisure Time</a:t>
            </a:r>
            <a:r>
              <a:rPr lang="en-US" b="1" dirty="0"/>
              <a:t>: </a:t>
            </a:r>
          </a:p>
        </p:txBody>
      </p:sp>
      <p:sp>
        <p:nvSpPr>
          <p:cNvPr id="3" name="Content Placeholder 2"/>
          <p:cNvSpPr>
            <a:spLocks noGrp="1"/>
          </p:cNvSpPr>
          <p:nvPr>
            <p:ph idx="1"/>
          </p:nvPr>
        </p:nvSpPr>
        <p:spPr/>
        <p:txBody>
          <a:bodyPr/>
          <a:lstStyle/>
          <a:p>
            <a:r>
              <a:rPr lang="en-US" dirty="0"/>
              <a:t>Note to Parents: The following Leisure time is intended to last about </a:t>
            </a:r>
            <a:r>
              <a:rPr lang="en-US" dirty="0" smtClean="0"/>
              <a:t>20 </a:t>
            </a:r>
            <a:r>
              <a:rPr lang="en-US" dirty="0"/>
              <a:t>minutes. This portion of the schedule is to help your child engage in fun activities that can be done with support depending on your child’s needs and abilities. </a:t>
            </a:r>
          </a:p>
          <a:p>
            <a:endParaRPr lang="en-US" dirty="0"/>
          </a:p>
          <a:p>
            <a:r>
              <a:rPr lang="en-US" dirty="0"/>
              <a:t>Choose Activities that Interest your </a:t>
            </a:r>
            <a:r>
              <a:rPr lang="en-US" dirty="0" smtClean="0"/>
              <a:t>Child, the next slide is an example of a leisure choice menu.</a:t>
            </a:r>
            <a:endParaRPr lang="en-US" dirty="0"/>
          </a:p>
        </p:txBody>
      </p:sp>
    </p:spTree>
    <p:extLst>
      <p:ext uri="{BB962C8B-B14F-4D97-AF65-F5344CB8AC3E}">
        <p14:creationId xmlns:p14="http://schemas.microsoft.com/office/powerpoint/2010/main" val="7844906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89C6C601B3F4F74DB043C3E19C9C0801" ma:contentTypeVersion="6" ma:contentTypeDescription="Create a new document." ma:contentTypeScope="" ma:versionID="fe3ade6d70b1ec30c961fd288ebdd628">
  <xsd:schema xmlns:xsd="http://www.w3.org/2001/XMLSchema" xmlns:xs="http://www.w3.org/2001/XMLSchema" xmlns:p="http://schemas.microsoft.com/office/2006/metadata/properties" xmlns:ns2="2c1f9ca3-87fe-4703-a243-e0ed4885cead" xmlns:ns3="1ecd7123-0a59-4d9d-b9cb-d05314103962" targetNamespace="http://schemas.microsoft.com/office/2006/metadata/properties" ma:root="true" ma:fieldsID="6790fc0c5bd125b377d3dabe1ff6e45c" ns2:_="" ns3:_="">
    <xsd:import namespace="2c1f9ca3-87fe-4703-a243-e0ed4885cead"/>
    <xsd:import namespace="1ecd7123-0a59-4d9d-b9cb-d0531410396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1f9ca3-87fe-4703-a243-e0ed4885cea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ecd7123-0a59-4d9d-b9cb-d0531410396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8A395CA4-8D3C-49F4-A2E6-C0ADB62A75BB}">
  <ds:schemaRefs>
    <ds:schemaRef ds:uri="http://schemas.microsoft.com/sharepoint/v3/contenttype/forms"/>
  </ds:schemaRefs>
</ds:datastoreItem>
</file>

<file path=customXml/itemProps2.xml><?xml version="1.0" encoding="utf-8"?>
<ds:datastoreItem xmlns:ds="http://schemas.openxmlformats.org/officeDocument/2006/customXml" ds:itemID="{10ABE220-3E6D-41B9-8F5F-FB73AAB873EA}">
  <ds:schemaRefs>
    <ds:schemaRef ds:uri="1ecd7123-0a59-4d9d-b9cb-d05314103962"/>
    <ds:schemaRef ds:uri="2c1f9ca3-87fe-4703-a243-e0ed4885cea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F282B54-5BB5-408F-835F-51A6A528C47F}">
  <ds:schemaRefs>
    <ds:schemaRef ds:uri="http://purl.org/dc/elements/1.1/"/>
    <ds:schemaRef ds:uri="1ecd7123-0a59-4d9d-b9cb-d05314103962"/>
    <ds:schemaRef ds:uri="http://purl.org/dc/dcmitype/"/>
    <ds:schemaRef ds:uri="http://purl.org/dc/terms/"/>
    <ds:schemaRef ds:uri="http://schemas.microsoft.com/office/2006/documentManagement/types"/>
    <ds:schemaRef ds:uri="http://schemas.openxmlformats.org/package/2006/metadata/core-properties"/>
    <ds:schemaRef ds:uri="http://schemas.microsoft.com/office/infopath/2007/PartnerControls"/>
    <ds:schemaRef ds:uri="2c1f9ca3-87fe-4703-a243-e0ed4885cead"/>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16483</TotalTime>
  <Words>1223</Words>
  <Application>Microsoft Office PowerPoint</Application>
  <PresentationFormat>Widescreen</PresentationFormat>
  <Paragraphs>305</Paragraphs>
  <Slides>23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23</vt:i4>
      </vt:variant>
    </vt:vector>
  </HeadingPairs>
  <TitlesOfParts>
    <vt:vector size="29" baseType="lpstr">
      <vt:lpstr>Arial</vt:lpstr>
      <vt:lpstr>Calibri</vt:lpstr>
      <vt:lpstr>Calibri Light</vt:lpstr>
      <vt:lpstr>Times New Roman</vt:lpstr>
      <vt:lpstr>Wingdings</vt:lpstr>
      <vt:lpstr>Office Theme</vt:lpstr>
      <vt:lpstr>SHS LRCII Remote Learning For the week of June 15th</vt:lpstr>
      <vt:lpstr>Instructions for Caregivers:</vt:lpstr>
      <vt:lpstr>Daily Visual Schedule  To make your own daily schedule: CLICK HERE  </vt:lpstr>
      <vt:lpstr>Morning Meeting/Student Check-In:</vt:lpstr>
      <vt:lpstr>Teach Time: </vt:lpstr>
      <vt:lpstr>Reading Work: Work for 15 min, break for 5 min (You may also work for the full 20 minutes)</vt:lpstr>
      <vt:lpstr>Writing Work: Work for 15 min, break for 5 min (You may also work for the full 20 minutes)</vt:lpstr>
      <vt:lpstr>Math Work: Work for 15 min, break for 5 min        (You may also work for the full 20 minutes)</vt:lpstr>
      <vt:lpstr>Leisure Time: </vt:lpstr>
      <vt:lpstr>PowerPoint Presentation</vt:lpstr>
      <vt:lpstr>Community:</vt:lpstr>
      <vt:lpstr>Physical:</vt:lpstr>
      <vt:lpstr>Independent Work Time: </vt:lpstr>
      <vt:lpstr>Independent Writing Work: Work for 15 min, break for 5 min (You may also work for the full 20 minutes)</vt:lpstr>
      <vt:lpstr>Independent Math Work: Work for 15 min, break for 5 min   (You may also work for the full 20 minutes)</vt:lpstr>
      <vt:lpstr>Social Skills and Emotional Health:</vt:lpstr>
      <vt:lpstr>Extra Social Skills Practice:</vt:lpstr>
      <vt:lpstr>Vocational: </vt:lpstr>
      <vt:lpstr>Leisure Time: </vt:lpstr>
      <vt:lpstr>PowerPoint Presentation</vt:lpstr>
      <vt:lpstr>Just for FUN!</vt:lpstr>
      <vt:lpstr>Daily Check-OUT</vt:lpstr>
      <vt:lpstr>You are all done with Online School Today!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Monday’s Online School</dc:title>
  <dc:creator>Shannon, Karla</dc:creator>
  <cp:lastModifiedBy>Hummell, Renee</cp:lastModifiedBy>
  <cp:revision>126</cp:revision>
  <dcterms:created xsi:type="dcterms:W3CDTF">2020-04-07T15:54:17Z</dcterms:created>
  <dcterms:modified xsi:type="dcterms:W3CDTF">2020-06-14T04:37:33Z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0x01010089C6C601B3F4F74DB043C3E19C9C0801</vt:lpwstr>
  </property>
</Properties>
</file>