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4"/>
  </p:sldMasterIdLst>
  <p:sldIdLst>
    <p:sldId id="256" r:id="rId5"/>
    <p:sldId id="265" r:id="rId6"/>
    <p:sldId id="301" r:id="rId7"/>
    <p:sldId id="263" r:id="rId8"/>
    <p:sldId id="262" r:id="rId9"/>
    <p:sldId id="264" r:id="rId10"/>
    <p:sldId id="305" r:id="rId11"/>
    <p:sldId id="271" r:id="rId12"/>
    <p:sldId id="273" r:id="rId13"/>
    <p:sldId id="274" r:id="rId14"/>
    <p:sldId id="276" r:id="rId15"/>
    <p:sldId id="308" r:id="rId16"/>
    <p:sldId id="302" r:id="rId17"/>
    <p:sldId id="269" r:id="rId18"/>
    <p:sldId id="304" r:id="rId19"/>
    <p:sldId id="291" r:id="rId20"/>
    <p:sldId id="292" r:id="rId21"/>
    <p:sldId id="293" r:id="rId22"/>
    <p:sldId id="306" r:id="rId23"/>
    <p:sldId id="307" r:id="rId24"/>
    <p:sldId id="311" r:id="rId25"/>
    <p:sldId id="309" r:id="rId26"/>
    <p:sldId id="29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FCA2"/>
    <a:srgbClr val="F1B1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E804CD-C224-489A-A625-1F0F10D7BE73}" v="12" dt="2020-04-16T19:16:02.574"/>
    <p1510:client id="{43DAC321-ACBE-461C-B89E-D115C6C72E22}" v="2" dt="2020-04-12T03:40:04.856"/>
    <p1510:client id="{FE7F7DEF-4E6C-47C5-938C-B866FF758C8A}" v="1" dt="2020-04-14T19:48:12.8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59"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6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ley, Crystal    LHS - Staff" userId="S::stanleyc@issaquah.wednet.edu::c33a7ddb-ad6e-4e44-8159-f1634621a40d" providerId="AD" clId="Web-{FE7F7DEF-4E6C-47C5-938C-B866FF758C8A}"/>
    <pc:docChg chg="modSld">
      <pc:chgData name="Stanley, Crystal    LHS - Staff" userId="S::stanleyc@issaquah.wednet.edu::c33a7ddb-ad6e-4e44-8159-f1634621a40d" providerId="AD" clId="Web-{FE7F7DEF-4E6C-47C5-938C-B866FF758C8A}" dt="2020-04-14T19:48:12.824" v="0" actId="1076"/>
      <pc:docMkLst>
        <pc:docMk/>
      </pc:docMkLst>
      <pc:sldChg chg="modSp">
        <pc:chgData name="Stanley, Crystal    LHS - Staff" userId="S::stanleyc@issaquah.wednet.edu::c33a7ddb-ad6e-4e44-8159-f1634621a40d" providerId="AD" clId="Web-{FE7F7DEF-4E6C-47C5-938C-B866FF758C8A}" dt="2020-04-14T19:48:12.824" v="0" actId="1076"/>
        <pc:sldMkLst>
          <pc:docMk/>
          <pc:sldMk cId="796023848" sldId="257"/>
        </pc:sldMkLst>
        <pc:picChg chg="mod">
          <ac:chgData name="Stanley, Crystal    LHS - Staff" userId="S::stanleyc@issaquah.wednet.edu::c33a7ddb-ad6e-4e44-8159-f1634621a40d" providerId="AD" clId="Web-{FE7F7DEF-4E6C-47C5-938C-B866FF758C8A}" dt="2020-04-14T19:48:12.824" v="0" actId="1076"/>
          <ac:picMkLst>
            <pc:docMk/>
            <pc:sldMk cId="796023848" sldId="257"/>
            <ac:picMk id="4" creationId="{00000000-0000-0000-0000-000000000000}"/>
          </ac:picMkLst>
        </pc:picChg>
      </pc:sldChg>
    </pc:docChg>
  </pc:docChgLst>
  <pc:docChgLst>
    <pc:chgData name="Johnson, Kaitlin" userId="S::johnsonk2@issaquah.wednet.edu::c3d2aedd-bc80-4c93-8baa-7f1d35771d4d" providerId="AD" clId="Web-{1BE804CD-C224-489A-A625-1F0F10D7BE73}"/>
    <pc:docChg chg="modSld">
      <pc:chgData name="Johnson, Kaitlin" userId="S::johnsonk2@issaquah.wednet.edu::c3d2aedd-bc80-4c93-8baa-7f1d35771d4d" providerId="AD" clId="Web-{1BE804CD-C224-489A-A625-1F0F10D7BE73}" dt="2020-04-16T19:16:02.527" v="7" actId="1076"/>
      <pc:docMkLst>
        <pc:docMk/>
      </pc:docMkLst>
      <pc:sldChg chg="modSp">
        <pc:chgData name="Johnson, Kaitlin" userId="S::johnsonk2@issaquah.wednet.edu::c3d2aedd-bc80-4c93-8baa-7f1d35771d4d" providerId="AD" clId="Web-{1BE804CD-C224-489A-A625-1F0F10D7BE73}" dt="2020-04-16T19:16:02.527" v="7" actId="1076"/>
        <pc:sldMkLst>
          <pc:docMk/>
          <pc:sldMk cId="796023848" sldId="257"/>
        </pc:sldMkLst>
        <pc:picChg chg="mod">
          <ac:chgData name="Johnson, Kaitlin" userId="S::johnsonk2@issaquah.wednet.edu::c3d2aedd-bc80-4c93-8baa-7f1d35771d4d" providerId="AD" clId="Web-{1BE804CD-C224-489A-A625-1F0F10D7BE73}" dt="2020-04-16T19:16:02.527" v="7" actId="1076"/>
          <ac:picMkLst>
            <pc:docMk/>
            <pc:sldMk cId="796023848" sldId="257"/>
            <ac:picMk id="4" creationId="{00000000-0000-0000-0000-000000000000}"/>
          </ac:picMkLst>
        </pc:picChg>
      </pc:sldChg>
      <pc:sldChg chg="modSp">
        <pc:chgData name="Johnson, Kaitlin" userId="S::johnsonk2@issaquah.wednet.edu::c3d2aedd-bc80-4c93-8baa-7f1d35771d4d" providerId="AD" clId="Web-{1BE804CD-C224-489A-A625-1F0F10D7BE73}" dt="2020-04-16T19:13:32.245" v="5" actId="20577"/>
        <pc:sldMkLst>
          <pc:docMk/>
          <pc:sldMk cId="1651214673" sldId="265"/>
        </pc:sldMkLst>
        <pc:spChg chg="mod">
          <ac:chgData name="Johnson, Kaitlin" userId="S::johnsonk2@issaquah.wednet.edu::c3d2aedd-bc80-4c93-8baa-7f1d35771d4d" providerId="AD" clId="Web-{1BE804CD-C224-489A-A625-1F0F10D7BE73}" dt="2020-04-16T19:13:32.245" v="5" actId="20577"/>
          <ac:spMkLst>
            <pc:docMk/>
            <pc:sldMk cId="1651214673" sldId="265"/>
            <ac:spMk id="3" creationId="{00000000-0000-0000-0000-000000000000}"/>
          </ac:spMkLst>
        </pc:spChg>
      </pc:sldChg>
    </pc:docChg>
  </pc:docChgLst>
  <pc:docChgLst>
    <pc:chgData name="Mallamo, Jaime" userId="S::mallamoj@issaquah.wednet.edu::1d93b77e-50b0-48e5-b046-67d83b06355e" providerId="AD" clId="Web-{43DAC321-ACBE-461C-B89E-D115C6C72E22}"/>
    <pc:docChg chg="modSld">
      <pc:chgData name="Mallamo, Jaime" userId="S::mallamoj@issaquah.wednet.edu::1d93b77e-50b0-48e5-b046-67d83b06355e" providerId="AD" clId="Web-{43DAC321-ACBE-461C-B89E-D115C6C72E22}" dt="2020-04-12T03:40:04.856" v="1" actId="1076"/>
      <pc:docMkLst>
        <pc:docMk/>
      </pc:docMkLst>
      <pc:sldChg chg="modSp">
        <pc:chgData name="Mallamo, Jaime" userId="S::mallamoj@issaquah.wednet.edu::1d93b77e-50b0-48e5-b046-67d83b06355e" providerId="AD" clId="Web-{43DAC321-ACBE-461C-B89E-D115C6C72E22}" dt="2020-04-12T03:40:04.856" v="1" actId="1076"/>
        <pc:sldMkLst>
          <pc:docMk/>
          <pc:sldMk cId="796023848" sldId="257"/>
        </pc:sldMkLst>
        <pc:picChg chg="mod">
          <ac:chgData name="Mallamo, Jaime" userId="S::mallamoj@issaquah.wednet.edu::1d93b77e-50b0-48e5-b046-67d83b06355e" providerId="AD" clId="Web-{43DAC321-ACBE-461C-B89E-D115C6C72E22}" dt="2020-04-12T03:40:04.856" v="1" actId="1076"/>
          <ac:picMkLst>
            <pc:docMk/>
            <pc:sldMk cId="796023848" sldId="257"/>
            <ac:picMk id="4" creationId="{00000000-0000-0000-0000-000000000000}"/>
          </ac:picMkLst>
        </pc:picChg>
      </pc:sldChg>
      <pc:sldChg chg="modSp">
        <pc:chgData name="Mallamo, Jaime" userId="S::mallamoj@issaquah.wednet.edu::1d93b77e-50b0-48e5-b046-67d83b06355e" providerId="AD" clId="Web-{43DAC321-ACBE-461C-B89E-D115C6C72E22}" dt="2020-04-11T22:38:46.418" v="0" actId="1076"/>
        <pc:sldMkLst>
          <pc:docMk/>
          <pc:sldMk cId="3284150015" sldId="287"/>
        </pc:sldMkLst>
        <pc:picChg chg="mod">
          <ac:chgData name="Mallamo, Jaime" userId="S::mallamoj@issaquah.wednet.edu::1d93b77e-50b0-48e5-b046-67d83b06355e" providerId="AD" clId="Web-{43DAC321-ACBE-461C-B89E-D115C6C72E22}" dt="2020-04-11T22:38:46.418" v="0" actId="1076"/>
          <ac:picMkLst>
            <pc:docMk/>
            <pc:sldMk cId="3284150015" sldId="287"/>
            <ac:picMk id="6"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18ED600-4694-4246-A012-8BA0A527097B}"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2214465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ED600-4694-4246-A012-8BA0A527097B}"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748858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ED600-4694-4246-A012-8BA0A527097B}"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414561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ED600-4694-4246-A012-8BA0A527097B}"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69396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8ED600-4694-4246-A012-8BA0A527097B}"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797859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8ED600-4694-4246-A012-8BA0A527097B}"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3961856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8ED600-4694-4246-A012-8BA0A527097B}" type="datetimeFigureOut">
              <a:rPr lang="en-US" smtClean="0"/>
              <a:t>6/5/2020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649510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8ED600-4694-4246-A012-8BA0A527097B}" type="datetimeFigureOut">
              <a:rPr lang="en-US" smtClean="0"/>
              <a:t>6/5/2020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987849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ED600-4694-4246-A012-8BA0A527097B}" type="datetimeFigureOut">
              <a:rPr lang="en-US" smtClean="0"/>
              <a:t>6/5/2020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20188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8ED600-4694-4246-A012-8BA0A527097B}"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923666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8ED600-4694-4246-A012-8BA0A527097B}"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3510344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ED600-4694-4246-A012-8BA0A527097B}" type="datetimeFigureOut">
              <a:rPr lang="en-US" smtClean="0"/>
              <a:t>6/5/2020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C93C3-D289-4967-B4CA-9AD13DDFDD61}" type="slidenum">
              <a:rPr lang="en-US" smtClean="0"/>
              <a:t>‹#›</a:t>
            </a:fld>
            <a:endParaRPr lang="en-US"/>
          </a:p>
        </p:txBody>
      </p:sp>
    </p:spTree>
    <p:extLst>
      <p:ext uri="{BB962C8B-B14F-4D97-AF65-F5344CB8AC3E}">
        <p14:creationId xmlns:p14="http://schemas.microsoft.com/office/powerpoint/2010/main" val="2744471642"/>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ow.boomlearning.com/classroom/mrshu.kdhwb/5xwntf" TargetMode="External"/><Relationship Id="rId3" Type="http://schemas.openxmlformats.org/officeDocument/2006/relationships/hyperlink" Target="https://www.youtube.com/watch?v=TVQWKnfnH3U" TargetMode="External"/><Relationship Id="rId7" Type="http://schemas.openxmlformats.org/officeDocument/2006/relationships/hyperlink" Target="https://www.youtube.com/watch?v=E_pVQdpDIas" TargetMode="External"/><Relationship Id="rId2" Type="http://schemas.openxmlformats.org/officeDocument/2006/relationships/hyperlink" Target="https://www.yourfreecareertest.com/gardener/" TargetMode="External"/><Relationship Id="rId1" Type="http://schemas.openxmlformats.org/officeDocument/2006/relationships/slideLayout" Target="../slideLayouts/slideLayout2.xml"/><Relationship Id="rId6" Type="http://schemas.openxmlformats.org/officeDocument/2006/relationships/hyperlink" Target="http://www.raz-plus.com/" TargetMode="External"/><Relationship Id="rId5" Type="http://schemas.openxmlformats.org/officeDocument/2006/relationships/hyperlink" Target="https://www.youtube.com/watch?v=kueifr5Ve8Q" TargetMode="External"/><Relationship Id="rId4" Type="http://schemas.openxmlformats.org/officeDocument/2006/relationships/hyperlink" Target="https://issaquahwa.boardmakeronline.com/student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BqePaK9AY0Q" TargetMode="External"/><Relationship Id="rId2" Type="http://schemas.openxmlformats.org/officeDocument/2006/relationships/hyperlink" Target="https://youtu.be/S1_EIK16FDc" TargetMode="External"/><Relationship Id="rId1" Type="http://schemas.openxmlformats.org/officeDocument/2006/relationships/slideLayout" Target="../slideLayouts/slideLayout2.xml"/><Relationship Id="rId4" Type="http://schemas.openxmlformats.org/officeDocument/2006/relationships/hyperlink" Target="https://www.youtube.com/watch?v=tm8a1gpcdzE&amp;t=110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typing.com/student/logi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happynumbers.com/classes/411747/student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eenkidsnews.com/tkn-news/careers/11-secrets-to-choosing-the-right-friends/" TargetMode="External"/><Relationship Id="rId2" Type="http://schemas.openxmlformats.org/officeDocument/2006/relationships/hyperlink" Target="http://www.raz-plus.com/" TargetMode="External"/><Relationship Id="rId1" Type="http://schemas.openxmlformats.org/officeDocument/2006/relationships/slideLayout" Target="../slideLayouts/slideLayout2.xml"/><Relationship Id="rId5" Type="http://schemas.openxmlformats.org/officeDocument/2006/relationships/hyperlink" Target="https://wow.boomlearning.com/classroom/mrshu.kdhwb/5xwntf" TargetMode="External"/><Relationship Id="rId4" Type="http://schemas.openxmlformats.org/officeDocument/2006/relationships/hyperlink" Target="https://issaquahwa.boardmakeronline.com/students"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raz-plus.com/" TargetMode="External"/><Relationship Id="rId7" Type="http://schemas.openxmlformats.org/officeDocument/2006/relationships/hyperlink" Target="https://wow.boomlearning.com/classroom/mrshu.kdhwb/5xwntf" TargetMode="External"/><Relationship Id="rId2" Type="http://schemas.openxmlformats.org/officeDocument/2006/relationships/hyperlink" Target="https://www.careeronestop.org/toolkit/careers/occupations/Occupation-profile.aspx?keyword=Floral%20Designers&amp;onetcode=27102300&amp;location=UNITED%20STATES" TargetMode="External"/><Relationship Id="rId1" Type="http://schemas.openxmlformats.org/officeDocument/2006/relationships/slideLayout" Target="../slideLayouts/slideLayout2.xml"/><Relationship Id="rId6" Type="http://schemas.openxmlformats.org/officeDocument/2006/relationships/hyperlink" Target="https://143sped.weebly.com/online-resources.html" TargetMode="External"/><Relationship Id="rId5" Type="http://schemas.openxmlformats.org/officeDocument/2006/relationships/hyperlink" Target="https://issaquahwa.boardmakeronline.com/students" TargetMode="External"/><Relationship Id="rId4" Type="http://schemas.openxmlformats.org/officeDocument/2006/relationships/hyperlink" Target="https://www.careeronestop.org/toolkit/careers/occupations/Occupation-profile.aspx?keyword=Nursery%20Workers&amp;onetcode=45209201&amp;location=UNITED%20STATE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issaquahwa.boardmakeronline.com/students" TargetMode="External"/><Relationship Id="rId2" Type="http://schemas.openxmlformats.org/officeDocument/2006/relationships/hyperlink" Target="https://wow.boomlearning.com/classroom/mrshu.kdhwb/5xwnt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forms.office.com/Pages/ResponsePage.aspx?id=8nAYNexOdUyAWk20-BGuoQywDjcKDZtDpxHpSuo7WyJUNkkzRlU3RkNEMThDMjU3VUFWMjE4TUFWRi4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Daily%20Schedule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file:///C:\Users\hummellr\Desktop\SHS%20LRC%202%20WEEK%20THREE%20-ZONES%20OF%20REGULATION%20PART%202.pptx" TargetMode="External"/><Relationship Id="rId2" Type="http://schemas.openxmlformats.org/officeDocument/2006/relationships/hyperlink" Target="https://wow.boomlearning.com/hyperplay/jixxknGX5DuP7vod7/t72WWK8zfn65kZ8P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raz-plus.com/" TargetMode="External"/><Relationship Id="rId2" Type="http://schemas.openxmlformats.org/officeDocument/2006/relationships/hyperlink" Target="https://www.kidsa-z.com/" TargetMode="External"/><Relationship Id="rId1" Type="http://schemas.openxmlformats.org/officeDocument/2006/relationships/slideLayout" Target="../slideLayouts/slideLayout2.xml"/><Relationship Id="rId4" Type="http://schemas.openxmlformats.org/officeDocument/2006/relationships/hyperlink" Target="https://issaquahwa.boardmakeronline.com/student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n2y.com/news-2-you/" TargetMode="External"/><Relationship Id="rId2" Type="http://schemas.openxmlformats.org/officeDocument/2006/relationships/hyperlink" Target="https://wow.boomlearning.com/classroom/mrshu.kdhwb/5xwntf" TargetMode="External"/><Relationship Id="rId1" Type="http://schemas.openxmlformats.org/officeDocument/2006/relationships/slideLayout" Target="../slideLayouts/slideLayout2.xml"/><Relationship Id="rId5" Type="http://schemas.openxmlformats.org/officeDocument/2006/relationships/hyperlink" Target="https://forms.office.com/Pages/ResponsePage.aspx?id=8nAYNexOdUyAWk20-BGuoQywDjcKDZtDpxHpSuo7WyJURFhUQkk1M1FZUDM4QUQ0WUs0OUEyVkNISS4u" TargetMode="External"/><Relationship Id="rId4" Type="http://schemas.openxmlformats.org/officeDocument/2006/relationships/hyperlink" Target="https://www.kidsa-z.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raz-plus.com/" TargetMode="External"/><Relationship Id="rId2" Type="http://schemas.openxmlformats.org/officeDocument/2006/relationships/hyperlink" Target="https://wow.boomlearning.com/classroom" TargetMode="External"/><Relationship Id="rId1" Type="http://schemas.openxmlformats.org/officeDocument/2006/relationships/slideLayout" Target="../slideLayouts/slideLayout2.xml"/><Relationship Id="rId6" Type="http://schemas.openxmlformats.org/officeDocument/2006/relationships/hyperlink" Target="https://www.bartelldrugs.com/weeklyad/page/0/?flyer_run_id=489307&amp;flyer_type_name=flyerweekly" TargetMode="External"/><Relationship Id="rId5" Type="http://schemas.openxmlformats.org/officeDocument/2006/relationships/hyperlink" Target="https://issaquahwa.boardmakeronline.com/students" TargetMode="External"/><Relationship Id="rId4" Type="http://schemas.openxmlformats.org/officeDocument/2006/relationships/hyperlink" Target="https://143sped.weebly.com/online-resource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SHS LRCII Remote Learning</a:t>
            </a:r>
            <a:r>
              <a:rPr lang="en-US" dirty="0"/>
              <a:t/>
            </a:r>
            <a:br>
              <a:rPr lang="en-US" dirty="0"/>
            </a:br>
            <a:r>
              <a:rPr lang="en-US" sz="4400" dirty="0"/>
              <a:t>For the week of </a:t>
            </a:r>
            <a:r>
              <a:rPr lang="en-US" sz="4400" dirty="0" smtClean="0"/>
              <a:t>June </a:t>
            </a:r>
            <a:r>
              <a:rPr lang="en-US" sz="4400" dirty="0" smtClean="0"/>
              <a:t>8th</a:t>
            </a:r>
            <a:endParaRPr lang="en-US" sz="4400" dirty="0"/>
          </a:p>
        </p:txBody>
      </p:sp>
      <p:sp>
        <p:nvSpPr>
          <p:cNvPr id="3" name="Subtitle 2"/>
          <p:cNvSpPr>
            <a:spLocks noGrp="1"/>
          </p:cNvSpPr>
          <p:nvPr>
            <p:ph type="subTitle" idx="1"/>
          </p:nvPr>
        </p:nvSpPr>
        <p:spPr>
          <a:xfrm>
            <a:off x="1524000" y="3948544"/>
            <a:ext cx="9144000" cy="1309255"/>
          </a:xfrm>
        </p:spPr>
        <p:txBody>
          <a:bodyPr>
            <a:normAutofit/>
          </a:bodyPr>
          <a:lstStyle/>
          <a:p>
            <a:r>
              <a:rPr lang="en-US" dirty="0"/>
              <a:t>Welcome to </a:t>
            </a:r>
            <a:r>
              <a:rPr lang="en-US" dirty="0" smtClean="0"/>
              <a:t>our online classroom!</a:t>
            </a:r>
          </a:p>
        </p:txBody>
      </p:sp>
    </p:spTree>
    <p:extLst>
      <p:ext uri="{BB962C8B-B14F-4D97-AF65-F5344CB8AC3E}">
        <p14:creationId xmlns:p14="http://schemas.microsoft.com/office/powerpoint/2010/main" val="1324003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942535" y="564827"/>
            <a:ext cx="10424645" cy="5793770"/>
          </a:xfrm>
          <a:prstGeom prst="rect">
            <a:avLst/>
          </a:prstGeom>
        </p:spPr>
      </p:pic>
    </p:spTree>
    <p:extLst>
      <p:ext uri="{BB962C8B-B14F-4D97-AF65-F5344CB8AC3E}">
        <p14:creationId xmlns:p14="http://schemas.microsoft.com/office/powerpoint/2010/main" val="3486649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Community:</a:t>
            </a:r>
            <a:endParaRPr lang="en-US" b="1" dirty="0"/>
          </a:p>
        </p:txBody>
      </p:sp>
      <p:sp>
        <p:nvSpPr>
          <p:cNvPr id="3" name="Content Placeholder 2"/>
          <p:cNvSpPr>
            <a:spLocks noGrp="1"/>
          </p:cNvSpPr>
          <p:nvPr>
            <p:ph idx="1"/>
          </p:nvPr>
        </p:nvSpPr>
        <p:spPr>
          <a:xfrm>
            <a:off x="838200" y="1468582"/>
            <a:ext cx="10515600" cy="4708381"/>
          </a:xfrm>
        </p:spPr>
        <p:txBody>
          <a:bodyPr/>
          <a:lstStyle/>
          <a:p>
            <a:r>
              <a:rPr lang="en-US" dirty="0"/>
              <a:t>Note to Caregivers: This portion of the daily schedule will incorporate accessing the community. It is intended to last </a:t>
            </a:r>
            <a:r>
              <a:rPr lang="en-US" dirty="0" smtClean="0"/>
              <a:t>15 to 30 minutes, </a:t>
            </a:r>
            <a:r>
              <a:rPr lang="en-US" dirty="0"/>
              <a:t>depending on the virtual field </a:t>
            </a:r>
            <a:r>
              <a:rPr lang="en-US" dirty="0" smtClean="0"/>
              <a:t>trip or video. </a:t>
            </a: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60967680"/>
              </p:ext>
            </p:extLst>
          </p:nvPr>
        </p:nvGraphicFramePr>
        <p:xfrm>
          <a:off x="1524000" y="2905415"/>
          <a:ext cx="8894618" cy="2230580"/>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90006">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1800" dirty="0" smtClean="0">
                        <a:solidFill>
                          <a:schemeClr val="lt1"/>
                        </a:solidFill>
                        <a:effectLst/>
                        <a:latin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dirty="0" smtClean="0">
                          <a:solidFill>
                            <a:schemeClr val="lt1"/>
                          </a:solidFill>
                          <a:effectLst/>
                          <a:latin typeface="Calibri" panose="020F0502020204030204" pitchFamily="34" charset="0"/>
                          <a:cs typeface="Times New Roman" panose="02020603050405020304" pitchFamily="18" charset="0"/>
                          <a:hlinkClick r:id="rId2"/>
                        </a:rPr>
                        <a:t>Gardener</a:t>
                      </a:r>
                      <a:endParaRPr lang="en-US" sz="1800" dirty="0" smtClean="0">
                        <a:solidFill>
                          <a:schemeClr val="lt1"/>
                        </a:solidFill>
                        <a:effectLst/>
                        <a:latin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800" dirty="0" smtClean="0">
                        <a:solidFill>
                          <a:schemeClr val="lt1"/>
                        </a:solidFill>
                        <a:effectLst/>
                        <a:latin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CBI Job video:</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What does a Gardner Do?</a:t>
                      </a: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u="sng" dirty="0" smtClean="0">
                        <a:solidFill>
                          <a:schemeClr val="lt1"/>
                        </a:solidFill>
                        <a:effectLst/>
                      </a:endParaRPr>
                    </a:p>
                    <a:p>
                      <a:pPr marL="0" marR="0" algn="ctr">
                        <a:lnSpc>
                          <a:spcPct val="107000"/>
                        </a:lnSpc>
                        <a:spcBef>
                          <a:spcPts val="0"/>
                        </a:spcBef>
                        <a:spcAft>
                          <a:spcPts val="0"/>
                        </a:spcAft>
                      </a:pPr>
                      <a:endParaRPr lang="en-US" sz="2000" b="0" u="sng" dirty="0" smtClean="0">
                        <a:solidFill>
                          <a:schemeClr val="lt1"/>
                        </a:solidFill>
                        <a:effectLst/>
                      </a:endParaRPr>
                    </a:p>
                    <a:p>
                      <a:pPr marL="0" marR="0" algn="ctr">
                        <a:lnSpc>
                          <a:spcPct val="107000"/>
                        </a:lnSpc>
                        <a:spcBef>
                          <a:spcPts val="0"/>
                        </a:spcBef>
                        <a:spcAft>
                          <a:spcPts val="0"/>
                        </a:spcAft>
                      </a:pPr>
                      <a:r>
                        <a:rPr lang="en-US" sz="1600" b="1" u="none" dirty="0" smtClean="0">
                          <a:solidFill>
                            <a:schemeClr val="tx1"/>
                          </a:solidFill>
                          <a:effectLst/>
                          <a:hlinkClick r:id="rId3"/>
                        </a:rPr>
                        <a:t>Plants Virtual Field Trip</a:t>
                      </a:r>
                      <a:endParaRPr lang="en-US" sz="1600" b="1" u="none" dirty="0" smtClean="0">
                        <a:solidFill>
                          <a:schemeClr val="tx1"/>
                        </a:solidFill>
                        <a:effectLst/>
                      </a:endParaRPr>
                    </a:p>
                    <a:p>
                      <a:pPr marL="0" marR="0" algn="ctr">
                        <a:lnSpc>
                          <a:spcPct val="107000"/>
                        </a:lnSpc>
                        <a:spcBef>
                          <a:spcPts val="0"/>
                        </a:spcBef>
                        <a:spcAft>
                          <a:spcPts val="0"/>
                        </a:spcAft>
                      </a:pPr>
                      <a:endParaRPr lang="en-US" sz="1600" b="1" u="none" dirty="0" smtClean="0">
                        <a:solidFill>
                          <a:schemeClr val="tx1"/>
                        </a:solidFill>
                        <a:effectLst/>
                      </a:endParaRPr>
                    </a:p>
                    <a:p>
                      <a:pPr marL="0" marR="0" algn="ctr">
                        <a:lnSpc>
                          <a:spcPct val="107000"/>
                        </a:lnSpc>
                        <a:spcBef>
                          <a:spcPts val="0"/>
                        </a:spcBef>
                        <a:spcAft>
                          <a:spcPts val="0"/>
                        </a:spcAft>
                      </a:pPr>
                      <a:r>
                        <a:rPr lang="en-US" sz="1600" b="1" u="none" dirty="0" smtClean="0">
                          <a:solidFill>
                            <a:schemeClr val="tx1"/>
                          </a:solidFill>
                          <a:effectLst/>
                        </a:rPr>
                        <a:t>NOTE: 20 minutes long</a:t>
                      </a:r>
                      <a:endParaRPr lang="en-US" sz="1600" b="1" u="none" dirty="0" smtClean="0">
                        <a:solidFill>
                          <a:schemeClr val="tx1"/>
                        </a:solidFill>
                        <a:effectLst/>
                      </a:endParaRP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4"/>
                      </a:endParaRPr>
                    </a:p>
                    <a:p>
                      <a:pPr marL="0" marR="0" algn="ctr">
                        <a:lnSpc>
                          <a:spcPct val="107000"/>
                        </a:lnSpc>
                        <a:spcBef>
                          <a:spcPts val="0"/>
                        </a:spcBef>
                        <a:spcAft>
                          <a:spcPts val="0"/>
                        </a:spcAft>
                      </a:pPr>
                      <a:r>
                        <a:rPr lang="en-US" sz="16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5"/>
                        </a:rPr>
                        <a:t>5 Gardening Tips and Ideas</a:t>
                      </a:r>
                      <a:endParaRPr lang="en-US" sz="16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dirty="0">
                          <a:effectLst/>
                        </a:rPr>
                        <a:t> </a:t>
                      </a:r>
                      <a:endParaRPr lang="en-US" sz="1800" dirty="0" smtClean="0">
                        <a:effectLst/>
                      </a:endParaRPr>
                    </a:p>
                    <a:p>
                      <a:pPr marL="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6"/>
                      </a:endParaRPr>
                    </a:p>
                    <a:p>
                      <a:pPr marL="0" marR="0" algn="ctr">
                        <a:lnSpc>
                          <a:spcPct val="107000"/>
                        </a:lnSpc>
                        <a:spcBef>
                          <a:spcPts val="0"/>
                        </a:spcBef>
                        <a:spcAft>
                          <a:spcPts val="0"/>
                        </a:spcAft>
                      </a:pPr>
                      <a:r>
                        <a:rPr lang="en-US" sz="1600" dirty="0" smtClean="0">
                          <a:effectLst/>
                          <a:hlinkClick r:id="rId7"/>
                        </a:rPr>
                        <a:t>Backyard Garden virtual field trip</a:t>
                      </a:r>
                      <a:endParaRPr lang="en-US" sz="1600" dirty="0" smtClean="0">
                        <a:effectLst/>
                      </a:endParaRPr>
                    </a:p>
                    <a:p>
                      <a:pPr marL="0" marR="0" algn="ctr">
                        <a:lnSpc>
                          <a:spcPct val="107000"/>
                        </a:lnSpc>
                        <a:spcBef>
                          <a:spcPts val="0"/>
                        </a:spcBef>
                        <a:spcAft>
                          <a:spcPts val="0"/>
                        </a:spcAft>
                      </a:pPr>
                      <a:endParaRPr lang="en-US" sz="1100" dirty="0" smtClean="0">
                        <a:effectLst/>
                      </a:endParaRPr>
                    </a:p>
                    <a:p>
                      <a:pPr marL="0" marR="0" algn="ctr">
                        <a:lnSpc>
                          <a:spcPct val="107000"/>
                        </a:lnSpc>
                        <a:spcBef>
                          <a:spcPts val="0"/>
                        </a:spcBef>
                        <a:spcAft>
                          <a:spcPts val="0"/>
                        </a:spcAft>
                      </a:pPr>
                      <a:endParaRPr lang="en-US" sz="1100" dirty="0" smtClean="0">
                        <a:effectLst/>
                      </a:endParaRP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mn-lt"/>
                          <a:ea typeface="+mn-ea"/>
                          <a:cs typeface="+mn-cs"/>
                          <a:hlinkClick r:id="rId8"/>
                        </a:rPr>
                        <a:t>Boom cards</a:t>
                      </a:r>
                      <a:r>
                        <a:rPr kumimoji="0" lang="en-US" sz="1600" b="1" i="0" u="none" strike="noStrike" kern="1200" cap="none" spc="0" normalizeH="0" baseline="0" noProof="0" dirty="0" smtClean="0">
                          <a:ln>
                            <a:noFill/>
                          </a:ln>
                          <a:solidFill>
                            <a:prstClr val="white"/>
                          </a:solidFill>
                          <a:effectLst/>
                          <a:uLnTx/>
                          <a:uFillTx/>
                          <a:latin typeface="+mn-lt"/>
                          <a:ea typeface="+mn-ea"/>
                          <a:cs typeface="+mn-cs"/>
                        </a:rPr>
                        <a:t> </a:t>
                      </a: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Choose 1 set of </a:t>
                      </a:r>
                      <a:r>
                        <a:rPr lang="en-US"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PLANT</a:t>
                      </a:r>
                      <a:r>
                        <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related </a:t>
                      </a:r>
                      <a:r>
                        <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Boom cards</a:t>
                      </a:r>
                    </a:p>
                  </a:txBody>
                  <a:tcPr marL="68580" marR="68580" marT="0" marB="0">
                    <a:solidFill>
                      <a:srgbClr val="F1B1E5"/>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2861219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Physical:</a:t>
            </a:r>
            <a:endParaRPr lang="en-US" b="1" dirty="0"/>
          </a:p>
        </p:txBody>
      </p:sp>
      <p:sp>
        <p:nvSpPr>
          <p:cNvPr id="3" name="Content Placeholder 2"/>
          <p:cNvSpPr>
            <a:spLocks noGrp="1"/>
          </p:cNvSpPr>
          <p:nvPr>
            <p:ph idx="1"/>
          </p:nvPr>
        </p:nvSpPr>
        <p:spPr>
          <a:xfrm>
            <a:off x="838200" y="1468582"/>
            <a:ext cx="10515600" cy="4708381"/>
          </a:xfrm>
        </p:spPr>
        <p:txBody>
          <a:bodyPr/>
          <a:lstStyle/>
          <a:p>
            <a:r>
              <a:rPr lang="en-US" dirty="0"/>
              <a:t>Note to Caregivers: This portion of the daily schedule will incorporate accessing </a:t>
            </a:r>
            <a:r>
              <a:rPr lang="en-US" dirty="0" smtClean="0"/>
              <a:t>some Physical Education. This is VOLUNTARY or access Mrs. Wince’s assignments for the week.</a:t>
            </a: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48174244"/>
              </p:ext>
            </p:extLst>
          </p:nvPr>
        </p:nvGraphicFramePr>
        <p:xfrm>
          <a:off x="1510145" y="3321051"/>
          <a:ext cx="8880765" cy="2230580"/>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hlinkClick r:id="rId2"/>
                        </a:rPr>
                        <a:t>Brain Gym</a:t>
                      </a:r>
                      <a:endParaRPr kumimoji="0" lang="en-US" sz="2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prstClr val="black"/>
                        </a:solidFill>
                        <a:effectLst/>
                        <a:uLnTx/>
                        <a:uFillTx/>
                        <a:latin typeface="+mn-lt"/>
                        <a:ea typeface="+mn-ea"/>
                        <a:cs typeface="+mn-cs"/>
                      </a:endParaRPr>
                    </a:p>
                    <a:p>
                      <a:pPr marL="0" marR="0" algn="ctr">
                        <a:lnSpc>
                          <a:spcPct val="107000"/>
                        </a:lnSpc>
                        <a:spcBef>
                          <a:spcPts val="0"/>
                        </a:spcBef>
                        <a:spcAft>
                          <a:spcPts val="0"/>
                        </a:spcAft>
                      </a:pPr>
                      <a:endParaRPr lang="en-US" sz="2000" dirty="0" smtClean="0">
                        <a:solidFill>
                          <a:schemeClr val="tx1"/>
                        </a:solidFill>
                        <a:effectLst/>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2000" dirty="0" err="1" smtClean="0">
                          <a:solidFill>
                            <a:schemeClr val="tx1"/>
                          </a:solidFill>
                          <a:effectLst/>
                          <a:hlinkClick r:id="rId3"/>
                        </a:rPr>
                        <a:t>Zumbini</a:t>
                      </a:r>
                      <a:r>
                        <a:rPr lang="en-US" sz="2000" dirty="0" smtClean="0">
                          <a:solidFill>
                            <a:schemeClr val="tx1"/>
                          </a:solidFill>
                          <a:effectLst/>
                          <a:hlinkClick r:id="rId3"/>
                        </a:rPr>
                        <a:t> with Ms. Natalia</a:t>
                      </a:r>
                      <a:endParaRPr lang="en-US" sz="2000" dirty="0" smtClean="0">
                        <a:solidFill>
                          <a:schemeClr val="tx1"/>
                        </a:solidFill>
                        <a:effectLst/>
                      </a:endParaRP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r>
                        <a:rPr lang="en-US" sz="2000" dirty="0" smtClean="0">
                          <a:solidFill>
                            <a:schemeClr val="tx1"/>
                          </a:solidFill>
                          <a:effectLst/>
                        </a:rPr>
                        <a:t>Part</a:t>
                      </a:r>
                      <a:r>
                        <a:rPr lang="en-US" sz="2000" baseline="0" dirty="0" smtClean="0">
                          <a:solidFill>
                            <a:schemeClr val="tx1"/>
                          </a:solidFill>
                          <a:effectLst/>
                        </a:rPr>
                        <a:t> 1</a:t>
                      </a:r>
                      <a:endParaRPr lang="en-US" sz="2000" dirty="0" smtClean="0">
                        <a:solidFill>
                          <a:schemeClr val="tx1"/>
                        </a:solidFill>
                        <a:effectLst/>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11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800" dirty="0" smtClean="0">
                        <a:solidFill>
                          <a:schemeClr val="tx1"/>
                        </a:solidFill>
                        <a:effectLst/>
                        <a:hlinkClick r:id="rId2"/>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smtClean="0">
                          <a:solidFill>
                            <a:schemeClr val="tx1"/>
                          </a:solidFill>
                          <a:effectLst/>
                          <a:hlinkClick r:id="rId2"/>
                        </a:rPr>
                        <a:t>Brain Gym</a:t>
                      </a:r>
                      <a:endParaRPr lang="en-US" sz="1800" dirty="0" smtClean="0">
                        <a:solidFill>
                          <a:schemeClr val="tx1"/>
                        </a:solidFill>
                        <a:effectLst/>
                      </a:endParaRPr>
                    </a:p>
                    <a:p>
                      <a:pPr marL="0" marR="0" algn="ctr">
                        <a:lnSpc>
                          <a:spcPct val="107000"/>
                        </a:lnSpc>
                        <a:spcBef>
                          <a:spcPts val="0"/>
                        </a:spcBef>
                        <a:spcAft>
                          <a:spcPts val="0"/>
                        </a:spcAft>
                      </a:pPr>
                      <a:endParaRPr lang="en-US" sz="1100" dirty="0" smtClean="0">
                        <a:effectLst/>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000" dirty="0" smtClean="0">
                        <a:solidFill>
                          <a:schemeClr val="tx1"/>
                        </a:solidFill>
                        <a:effectLst/>
                        <a:hlinkClick r:id="rId2"/>
                      </a:endParaRPr>
                    </a:p>
                    <a:p>
                      <a:pPr marL="0" marR="0" algn="ctr">
                        <a:lnSpc>
                          <a:spcPct val="107000"/>
                        </a:lnSpc>
                        <a:spcBef>
                          <a:spcPts val="0"/>
                        </a:spcBef>
                        <a:spcAft>
                          <a:spcPts val="0"/>
                        </a:spcAft>
                      </a:pPr>
                      <a:r>
                        <a:rPr lang="en-US" sz="2000" dirty="0" err="1" smtClean="0">
                          <a:solidFill>
                            <a:schemeClr val="tx1"/>
                          </a:solidFill>
                          <a:effectLst/>
                          <a:hlinkClick r:id="rId4"/>
                        </a:rPr>
                        <a:t>Zumbini</a:t>
                      </a:r>
                      <a:r>
                        <a:rPr lang="en-US" sz="2000" dirty="0" smtClean="0">
                          <a:solidFill>
                            <a:schemeClr val="tx1"/>
                          </a:solidFill>
                          <a:effectLst/>
                          <a:hlinkClick r:id="rId4"/>
                        </a:rPr>
                        <a:t> with Ms. Natalia</a:t>
                      </a:r>
                      <a:endParaRPr lang="en-US" sz="2000" dirty="0" smtClean="0">
                        <a:solidFill>
                          <a:schemeClr val="tx1"/>
                        </a:solidFill>
                        <a:effectLst/>
                      </a:endParaRP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r>
                        <a:rPr lang="en-US" sz="2000" dirty="0" smtClean="0">
                          <a:solidFill>
                            <a:schemeClr val="tx1"/>
                          </a:solidFill>
                          <a:effectLst/>
                        </a:rPr>
                        <a:t>Part 2</a:t>
                      </a:r>
                      <a:endParaRPr lang="en-US" sz="2000" dirty="0" smtClean="0">
                        <a:solidFill>
                          <a:schemeClr val="tx1"/>
                        </a:solidFill>
                        <a:effectLst/>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dirty="0" smtClean="0">
                          <a:solidFill>
                            <a:schemeClr val="tx1"/>
                          </a:solidFill>
                          <a:effectLst/>
                          <a:hlinkClick r:id="rId2"/>
                        </a:rPr>
                        <a:t>Brain Gym</a:t>
                      </a:r>
                      <a:endParaRPr lang="en-US" sz="2000" dirty="0" smtClean="0">
                        <a:solidFill>
                          <a:schemeClr val="tx1"/>
                        </a:solidFill>
                        <a:effectLst/>
                      </a:endParaRPr>
                    </a:p>
                    <a:p>
                      <a:pPr marL="0" marR="0" algn="ctr">
                        <a:lnSpc>
                          <a:spcPct val="107000"/>
                        </a:lnSpc>
                        <a:spcBef>
                          <a:spcPts val="0"/>
                        </a:spcBef>
                        <a:spcAft>
                          <a:spcPts val="0"/>
                        </a:spcAft>
                      </a:pPr>
                      <a:endParaRPr lang="en-US" sz="2000" dirty="0" smtClean="0">
                        <a:solidFill>
                          <a:schemeClr val="tx1"/>
                        </a:solidFill>
                        <a:effectLst/>
                      </a:endParaRPr>
                    </a:p>
                  </a:txBody>
                  <a:tcPr marL="68580" marR="68580" marT="0" marB="0">
                    <a:solidFill>
                      <a:srgbClr val="FF0000">
                        <a:alpha val="46000"/>
                      </a:srgb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1626907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Independent Work Time:</a:t>
            </a:r>
            <a:r>
              <a:rPr lang="en-US" dirty="0"/>
              <a:t/>
            </a:r>
            <a:br>
              <a:rPr lang="en-US" dirty="0"/>
            </a:br>
            <a:endParaRPr lang="en-US" sz="1600" dirty="0"/>
          </a:p>
        </p:txBody>
      </p:sp>
      <p:sp>
        <p:nvSpPr>
          <p:cNvPr id="3" name="Content Placeholder 2"/>
          <p:cNvSpPr>
            <a:spLocks noGrp="1"/>
          </p:cNvSpPr>
          <p:nvPr>
            <p:ph idx="1"/>
          </p:nvPr>
        </p:nvSpPr>
        <p:spPr/>
        <p:txBody>
          <a:bodyPr/>
          <a:lstStyle/>
          <a:p>
            <a:r>
              <a:rPr lang="en-US" dirty="0"/>
              <a:t>Note to Caregivers: The following teach time is intended to last about </a:t>
            </a:r>
            <a:r>
              <a:rPr lang="en-US" dirty="0" smtClean="0"/>
              <a:t>60 minutes total. </a:t>
            </a:r>
            <a:r>
              <a:rPr lang="en-US" dirty="0"/>
              <a:t>These slides incorporate </a:t>
            </a:r>
            <a:r>
              <a:rPr lang="en-US" dirty="0" smtClean="0"/>
              <a:t>work that the student has already mastered</a:t>
            </a:r>
            <a:r>
              <a:rPr lang="en-US" dirty="0"/>
              <a:t>. You can choose to do all three activities if you want to extend your child’s online school or choose one per day. </a:t>
            </a:r>
          </a:p>
          <a:p>
            <a:endParaRPr lang="en-US" dirty="0"/>
          </a:p>
        </p:txBody>
      </p:sp>
    </p:spTree>
    <p:extLst>
      <p:ext uri="{BB962C8B-B14F-4D97-AF65-F5344CB8AC3E}">
        <p14:creationId xmlns:p14="http://schemas.microsoft.com/office/powerpoint/2010/main" val="4035596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Independent Writing Work</a:t>
            </a:r>
            <a:r>
              <a:rPr lang="en-US" dirty="0" smtClean="0"/>
              <a:t>: </a:t>
            </a:r>
            <a:r>
              <a:rPr lang="en-US" sz="4000" dirty="0"/>
              <a:t>Work for 15 min, break for 5 min (You may also work for the full 20 minutes)</a:t>
            </a:r>
          </a:p>
        </p:txBody>
      </p:sp>
      <p:sp>
        <p:nvSpPr>
          <p:cNvPr id="3" name="Content Placeholder 2"/>
          <p:cNvSpPr>
            <a:spLocks noGrp="1"/>
          </p:cNvSpPr>
          <p:nvPr>
            <p:ph idx="1"/>
          </p:nvPr>
        </p:nvSpPr>
        <p:spPr>
          <a:xfrm>
            <a:off x="676603" y="1828800"/>
            <a:ext cx="10838793" cy="4393324"/>
          </a:xfrm>
        </p:spPr>
        <p:txBody>
          <a:bodyPr/>
          <a:lstStyle/>
          <a:p>
            <a:r>
              <a:rPr lang="en-US" dirty="0"/>
              <a:t>Please follow the link to sign in to </a:t>
            </a:r>
            <a:r>
              <a:rPr lang="en-US" dirty="0" smtClean="0"/>
              <a:t>your student’s work.</a:t>
            </a:r>
            <a:endParaRPr lang="en-US" dirty="0"/>
          </a:p>
          <a:p>
            <a:pPr marL="0" indent="0">
              <a:buNone/>
            </a:pPr>
            <a:endParaRPr lang="en-US" dirty="0"/>
          </a:p>
        </p:txBody>
      </p:sp>
      <p:sp>
        <p:nvSpPr>
          <p:cNvPr id="5" name="TextBox 4"/>
          <p:cNvSpPr txBox="1"/>
          <p:nvPr/>
        </p:nvSpPr>
        <p:spPr>
          <a:xfrm>
            <a:off x="3463637" y="2867891"/>
            <a:ext cx="4197928" cy="3077766"/>
          </a:xfrm>
          <a:prstGeom prst="rect">
            <a:avLst/>
          </a:prstGeom>
          <a:solidFill>
            <a:schemeClr val="accent6">
              <a:lumMod val="60000"/>
              <a:lumOff val="40000"/>
            </a:schemeClr>
          </a:solidFill>
        </p:spPr>
        <p:txBody>
          <a:bodyPr wrap="square" rtlCol="0">
            <a:spAutoFit/>
          </a:bodyPr>
          <a:lstStyle/>
          <a:p>
            <a:pPr algn="ctr"/>
            <a:r>
              <a:rPr lang="en-US" sz="5400" dirty="0" smtClean="0">
                <a:hlinkClick r:id="rId2"/>
              </a:rPr>
              <a:t>Typing</a:t>
            </a:r>
            <a:endParaRPr lang="en-US" sz="5400" dirty="0" smtClean="0"/>
          </a:p>
          <a:p>
            <a:pPr algn="ctr"/>
            <a:endParaRPr lang="en-US" sz="2000" dirty="0" smtClean="0"/>
          </a:p>
          <a:p>
            <a:pPr algn="ctr"/>
            <a:endParaRPr lang="en-US" sz="2000" dirty="0"/>
          </a:p>
          <a:p>
            <a:pPr algn="ctr"/>
            <a:r>
              <a:rPr lang="en-US" sz="2000" dirty="0" smtClean="0"/>
              <a:t>*Log in and Start Typing!</a:t>
            </a:r>
          </a:p>
          <a:p>
            <a:pPr algn="ctr"/>
            <a:endParaRPr lang="en-US" sz="2000" dirty="0"/>
          </a:p>
          <a:p>
            <a:pPr algn="ctr"/>
            <a:endParaRPr lang="en-US" sz="2000" dirty="0" smtClean="0"/>
          </a:p>
          <a:p>
            <a:pPr algn="ctr"/>
            <a:endParaRPr lang="en-US" sz="2000" dirty="0"/>
          </a:p>
          <a:p>
            <a:pPr algn="ctr"/>
            <a:endParaRPr lang="en-US" sz="2000" dirty="0"/>
          </a:p>
        </p:txBody>
      </p:sp>
    </p:spTree>
    <p:extLst>
      <p:ext uri="{BB962C8B-B14F-4D97-AF65-F5344CB8AC3E}">
        <p14:creationId xmlns:p14="http://schemas.microsoft.com/office/powerpoint/2010/main" val="1730563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Independent Math </a:t>
            </a:r>
            <a:r>
              <a:rPr lang="en-US" b="1" dirty="0"/>
              <a:t>Work</a:t>
            </a:r>
            <a:r>
              <a:rPr lang="en-US" dirty="0"/>
              <a:t>: </a:t>
            </a:r>
            <a:r>
              <a:rPr lang="en-US" sz="3600" dirty="0"/>
              <a:t>Work for 15 min, break for 5 min </a:t>
            </a:r>
            <a:r>
              <a:rPr lang="en-US" sz="3600" dirty="0" smtClean="0"/>
              <a:t>  (</a:t>
            </a:r>
            <a:r>
              <a:rPr lang="en-US" sz="3600" dirty="0"/>
              <a:t>You may also work for the full 20 minutes)</a:t>
            </a:r>
          </a:p>
        </p:txBody>
      </p:sp>
      <p:sp>
        <p:nvSpPr>
          <p:cNvPr id="3" name="Content Placeholder 2"/>
          <p:cNvSpPr>
            <a:spLocks noGrp="1"/>
          </p:cNvSpPr>
          <p:nvPr>
            <p:ph idx="1"/>
          </p:nvPr>
        </p:nvSpPr>
        <p:spPr>
          <a:xfrm>
            <a:off x="838200" y="1825624"/>
            <a:ext cx="10515600" cy="4672157"/>
          </a:xfrm>
        </p:spPr>
        <p:txBody>
          <a:bodyPr/>
          <a:lstStyle/>
          <a:p>
            <a:pPr marL="0" indent="0">
              <a:buNone/>
            </a:pPr>
            <a:r>
              <a:rPr lang="en-US" dirty="0" smtClean="0"/>
              <a:t>Please follow the link to your student’s work</a:t>
            </a:r>
            <a:endParaRPr lang="en-US" dirty="0"/>
          </a:p>
        </p:txBody>
      </p:sp>
      <p:sp>
        <p:nvSpPr>
          <p:cNvPr id="5" name="TextBox 4"/>
          <p:cNvSpPr txBox="1"/>
          <p:nvPr/>
        </p:nvSpPr>
        <p:spPr>
          <a:xfrm>
            <a:off x="4087091" y="2372360"/>
            <a:ext cx="4017818" cy="3939540"/>
          </a:xfrm>
          <a:prstGeom prst="rect">
            <a:avLst/>
          </a:prstGeom>
          <a:solidFill>
            <a:schemeClr val="accent1">
              <a:lumMod val="40000"/>
              <a:lumOff val="60000"/>
            </a:schemeClr>
          </a:solidFill>
        </p:spPr>
        <p:txBody>
          <a:bodyPr wrap="square" rtlCol="0">
            <a:spAutoFit/>
          </a:bodyPr>
          <a:lstStyle/>
          <a:p>
            <a:pPr algn="ctr"/>
            <a:r>
              <a:rPr lang="en-US" sz="5400" b="1" dirty="0" smtClean="0">
                <a:hlinkClick r:id="rId2"/>
              </a:rPr>
              <a:t>Happy Numbers</a:t>
            </a:r>
            <a:endParaRPr lang="en-US" sz="5400" b="1" dirty="0" smtClean="0"/>
          </a:p>
          <a:p>
            <a:pPr algn="ctr"/>
            <a:endParaRPr lang="en-US" sz="2000" b="1" dirty="0" smtClean="0"/>
          </a:p>
          <a:p>
            <a:pPr algn="ctr"/>
            <a:endParaRPr lang="en-US" sz="2000" b="1" dirty="0"/>
          </a:p>
          <a:p>
            <a:pPr algn="ctr"/>
            <a:r>
              <a:rPr lang="en-US" sz="2400" dirty="0" smtClean="0"/>
              <a:t>*Log in</a:t>
            </a:r>
          </a:p>
          <a:p>
            <a:pPr algn="ctr"/>
            <a:r>
              <a:rPr lang="en-US" sz="2400" dirty="0" smtClean="0"/>
              <a:t>*Do “assessment”</a:t>
            </a:r>
            <a:endParaRPr lang="en-US" sz="2400" dirty="0"/>
          </a:p>
          <a:p>
            <a:pPr algn="ctr"/>
            <a:endParaRPr lang="en-US" sz="5400" b="1" dirty="0"/>
          </a:p>
        </p:txBody>
      </p:sp>
    </p:spTree>
    <p:extLst>
      <p:ext uri="{BB962C8B-B14F-4D97-AF65-F5344CB8AC3E}">
        <p14:creationId xmlns:p14="http://schemas.microsoft.com/office/powerpoint/2010/main" val="25132421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Social Skills and Emotional </a:t>
            </a:r>
            <a:r>
              <a:rPr lang="en-US" b="1" dirty="0" smtClean="0"/>
              <a:t>Health:</a:t>
            </a:r>
            <a:endParaRPr lang="en-US" b="1" dirty="0"/>
          </a:p>
        </p:txBody>
      </p:sp>
      <p:sp>
        <p:nvSpPr>
          <p:cNvPr id="3" name="Content Placeholder 2"/>
          <p:cNvSpPr>
            <a:spLocks noGrp="1"/>
          </p:cNvSpPr>
          <p:nvPr>
            <p:ph idx="1"/>
          </p:nvPr>
        </p:nvSpPr>
        <p:spPr/>
        <p:txBody>
          <a:bodyPr/>
          <a:lstStyle/>
          <a:p>
            <a:r>
              <a:rPr lang="en-US" dirty="0"/>
              <a:t>Note to caregivers: The following time in the schedule is to focus on supporting your child’s social skills and emotional well being and is intended to last about </a:t>
            </a:r>
            <a:r>
              <a:rPr lang="en-US" dirty="0" smtClean="0"/>
              <a:t>20 </a:t>
            </a:r>
            <a:r>
              <a:rPr lang="en-US" dirty="0"/>
              <a:t>minutes. </a:t>
            </a:r>
          </a:p>
        </p:txBody>
      </p:sp>
      <p:graphicFrame>
        <p:nvGraphicFramePr>
          <p:cNvPr id="4" name="Table 3"/>
          <p:cNvGraphicFramePr>
            <a:graphicFrameLocks noGrp="1"/>
          </p:cNvGraphicFramePr>
          <p:nvPr>
            <p:extLst>
              <p:ext uri="{D42A27DB-BD31-4B8C-83A1-F6EECF244321}">
                <p14:modId xmlns:p14="http://schemas.microsoft.com/office/powerpoint/2010/main" val="804025234"/>
              </p:ext>
            </p:extLst>
          </p:nvPr>
        </p:nvGraphicFramePr>
        <p:xfrm>
          <a:off x="1510145" y="3321051"/>
          <a:ext cx="8880765" cy="2315591"/>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1100" dirty="0">
                        <a:solidFill>
                          <a:schemeClr val="tx1"/>
                        </a:solidFill>
                        <a:effectLst/>
                      </a:endParaRPr>
                    </a:p>
                    <a:p>
                      <a:pPr marL="0" marR="0" algn="ctr">
                        <a:lnSpc>
                          <a:spcPct val="107000"/>
                        </a:lnSpc>
                        <a:spcBef>
                          <a:spcPts val="0"/>
                        </a:spcBef>
                        <a:spcAft>
                          <a:spcPts val="0"/>
                        </a:spcAft>
                      </a:pPr>
                      <a:endParaRPr lang="en-US" sz="11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SLP/OT current lesson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Microsoft TEAMS—</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Spartan Special Services and Remote Learning</a:t>
                      </a:r>
                    </a:p>
                    <a:p>
                      <a:pPr marL="0" marR="0" algn="ctr">
                        <a:lnSpc>
                          <a:spcPct val="107000"/>
                        </a:lnSpc>
                        <a:spcBef>
                          <a:spcPts val="0"/>
                        </a:spcBef>
                        <a:spcAft>
                          <a:spcPts val="0"/>
                        </a:spcAft>
                      </a:pPr>
                      <a:r>
                        <a:rPr lang="en-US" sz="1800" dirty="0">
                          <a:solidFill>
                            <a:schemeClr val="tx1"/>
                          </a:solidFill>
                          <a:effectLst/>
                        </a:rPr>
                        <a:t> </a:t>
                      </a:r>
                      <a:endParaRPr lang="en-US" sz="1800" dirty="0" smtClean="0">
                        <a:solidFill>
                          <a:schemeClr val="tx1"/>
                        </a:solidFill>
                        <a:effectLst/>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2"/>
                      </a:endParaRPr>
                    </a:p>
                    <a:p>
                      <a:pPr marL="0" marR="0" algn="ctr">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hlinkClick r:id="rId3"/>
                        </a:rPr>
                        <a:t>How to Make (and Keep) Friends</a:t>
                      </a: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4"/>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mn-lt"/>
                          <a:ea typeface="+mn-ea"/>
                          <a:cs typeface="+mn-cs"/>
                          <a:hlinkClick r:id="rId5"/>
                        </a:rPr>
                        <a:t>Social Skills-Boom cards</a:t>
                      </a:r>
                      <a:r>
                        <a:rPr kumimoji="0" lang="en-US" sz="1600" b="1" i="0" u="none" strike="noStrike" kern="1200" cap="none" spc="0" normalizeH="0" baseline="0" noProof="0" dirty="0" smtClean="0">
                          <a:ln>
                            <a:noFill/>
                          </a:ln>
                          <a:solidFill>
                            <a:prstClr val="white"/>
                          </a:solidFill>
                          <a:effectLst/>
                          <a:uLnTx/>
                          <a:uFillTx/>
                          <a:latin typeface="+mn-lt"/>
                          <a:ea typeface="+mn-ea"/>
                          <a:cs typeface="+mn-cs"/>
                        </a:rPr>
                        <a:t> </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1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Choose </a:t>
                      </a:r>
                      <a:r>
                        <a:rPr kumimoji="0" lang="en-US" sz="1400" b="0" i="0" u="none" strike="noStrike" kern="1200" cap="none" spc="0" normalizeH="0" baseline="0" noProof="0" dirty="0" smtClean="0">
                          <a:ln>
                            <a:noFill/>
                          </a:ln>
                          <a:solidFill>
                            <a:prstClr val="black"/>
                          </a:solidFill>
                          <a:effectLst/>
                          <a:uLnTx/>
                          <a:uFillTx/>
                          <a:latin typeface="+mn-lt"/>
                          <a:ea typeface="+mn-ea"/>
                          <a:cs typeface="+mn-cs"/>
                        </a:rPr>
                        <a:t>TWO </a:t>
                      </a:r>
                      <a:r>
                        <a:rPr kumimoji="0" lang="en-US" sz="1400" b="0" i="0" u="none" strike="noStrike" kern="1200" cap="none" spc="0" normalizeH="0" baseline="0" noProof="0" dirty="0" smtClean="0">
                          <a:ln>
                            <a:noFill/>
                          </a:ln>
                          <a:solidFill>
                            <a:prstClr val="black"/>
                          </a:solidFill>
                          <a:effectLst/>
                          <a:uLnTx/>
                          <a:uFillTx/>
                          <a:latin typeface="+mn-lt"/>
                          <a:ea typeface="+mn-ea"/>
                          <a:cs typeface="+mn-cs"/>
                        </a:rPr>
                        <a:t>social skills </a:t>
                      </a:r>
                      <a:r>
                        <a:rPr kumimoji="0" lang="en-US" sz="1400" b="0" i="0" u="none" strike="noStrike" kern="1200" cap="none" spc="0" normalizeH="0" baseline="0" noProof="0" dirty="0" smtClean="0">
                          <a:ln>
                            <a:noFill/>
                          </a:ln>
                          <a:solidFill>
                            <a:prstClr val="black"/>
                          </a:solidFill>
                          <a:effectLst/>
                          <a:uLnTx/>
                          <a:uFillTx/>
                          <a:latin typeface="+mn-lt"/>
                          <a:ea typeface="+mn-ea"/>
                          <a:cs typeface="+mn-cs"/>
                        </a:rPr>
                        <a:t>activities</a:t>
                      </a: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algn="ctr">
                        <a:lnSpc>
                          <a:spcPct val="107000"/>
                        </a:lnSpc>
                        <a:spcBef>
                          <a:spcPts val="0"/>
                        </a:spcBef>
                        <a:spcAft>
                          <a:spcPts val="0"/>
                        </a:spcAft>
                      </a:pPr>
                      <a:endPar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2"/>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Social Group with Class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12:00 pm</a:t>
                      </a:r>
                    </a:p>
                    <a:p>
                      <a:pPr marL="0" marR="0" algn="ctr">
                        <a:lnSpc>
                          <a:spcPct val="107000"/>
                        </a:lnSpc>
                        <a:spcBef>
                          <a:spcPts val="0"/>
                        </a:spcBef>
                        <a:spcAft>
                          <a:spcPts val="0"/>
                        </a:spcAft>
                      </a:pPr>
                      <a:endParaRPr lang="en-US" sz="2000" baseline="0" dirty="0" smtClean="0">
                        <a:solidFill>
                          <a:schemeClr val="tx1"/>
                        </a:solidFill>
                        <a:effectLst/>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r>
                        <a:rPr lang="en-US" sz="2000" dirty="0" smtClean="0">
                          <a:solidFill>
                            <a:schemeClr val="tx1"/>
                          </a:solidFill>
                          <a:effectLst/>
                        </a:rPr>
                        <a:t>6:00 Virtual</a:t>
                      </a:r>
                      <a:r>
                        <a:rPr lang="en-US" sz="2000" baseline="0" dirty="0" smtClean="0">
                          <a:solidFill>
                            <a:schemeClr val="tx1"/>
                          </a:solidFill>
                          <a:effectLst/>
                        </a:rPr>
                        <a:t> Graduation</a:t>
                      </a:r>
                    </a:p>
                    <a:p>
                      <a:pPr marL="0" marR="0" algn="ctr">
                        <a:lnSpc>
                          <a:spcPct val="107000"/>
                        </a:lnSpc>
                        <a:spcBef>
                          <a:spcPts val="0"/>
                        </a:spcBef>
                        <a:spcAft>
                          <a:spcPts val="0"/>
                        </a:spcAft>
                      </a:pPr>
                      <a:r>
                        <a:rPr lang="en-US" sz="1600" b="0" baseline="0" dirty="0" smtClean="0">
                          <a:solidFill>
                            <a:srgbClr val="FF0000"/>
                          </a:solidFill>
                          <a:effectLst/>
                        </a:rPr>
                        <a:t>Michael, Utkarsh, Rose, Chris, James, Rey, Stuart, Ashley </a:t>
                      </a:r>
                    </a:p>
                    <a:p>
                      <a:pPr marL="0" marR="0" algn="ctr">
                        <a:lnSpc>
                          <a:spcPct val="107000"/>
                        </a:lnSpc>
                        <a:spcBef>
                          <a:spcPts val="0"/>
                        </a:spcBef>
                        <a:spcAft>
                          <a:spcPts val="0"/>
                        </a:spcAft>
                      </a:pPr>
                      <a:r>
                        <a:rPr lang="en-US" sz="1400" baseline="0" dirty="0" smtClean="0">
                          <a:solidFill>
                            <a:schemeClr val="tx1"/>
                          </a:solidFill>
                          <a:effectLst/>
                        </a:rPr>
                        <a:t>ARE GRADUATING!</a:t>
                      </a:r>
                      <a:endParaRPr lang="en-US" sz="1400" dirty="0">
                        <a:solidFill>
                          <a:schemeClr val="tx1"/>
                        </a:solidFill>
                        <a:effectLst/>
                      </a:endParaRPr>
                    </a:p>
                  </a:txBody>
                  <a:tcPr marL="68580" marR="68580" marT="0" marB="0">
                    <a:solidFill>
                      <a:srgbClr val="A8FCA2"/>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26034862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5192"/>
          </a:xfrm>
        </p:spPr>
        <p:txBody>
          <a:bodyPr>
            <a:normAutofit fontScale="90000"/>
          </a:bodyPr>
          <a:lstStyle/>
          <a:p>
            <a:r>
              <a:rPr lang="en-US" b="1" dirty="0" smtClean="0"/>
              <a:t>Extra Social </a:t>
            </a:r>
            <a:r>
              <a:rPr lang="en-US" b="1" dirty="0"/>
              <a:t>Skills </a:t>
            </a:r>
            <a:r>
              <a:rPr lang="en-US" b="1" dirty="0" smtClean="0"/>
              <a:t>Practice:</a:t>
            </a:r>
            <a:endParaRPr lang="en-US" b="1" dirty="0"/>
          </a:p>
        </p:txBody>
      </p:sp>
      <p:sp>
        <p:nvSpPr>
          <p:cNvPr id="7" name="Content Placeholder 6"/>
          <p:cNvSpPr>
            <a:spLocks noGrp="1"/>
          </p:cNvSpPr>
          <p:nvPr>
            <p:ph idx="1"/>
          </p:nvPr>
        </p:nvSpPr>
        <p:spPr>
          <a:xfrm>
            <a:off x="743607" y="830317"/>
            <a:ext cx="10515600" cy="5654565"/>
          </a:xfrm>
        </p:spPr>
        <p:txBody>
          <a:bodyPr/>
          <a:lstStyle/>
          <a:p>
            <a:r>
              <a:rPr lang="en-US" sz="2000"/>
              <a:t>Practice using this visual throughout your child’s day. Refer to this when they are calm and happy, getting frustrated or having challenging behaviors</a:t>
            </a:r>
            <a:r>
              <a:rPr lang="en-US"/>
              <a:t>. </a:t>
            </a:r>
          </a:p>
        </p:txBody>
      </p:sp>
      <p:pic>
        <p:nvPicPr>
          <p:cNvPr id="8" name="Picture 7"/>
          <p:cNvPicPr>
            <a:picLocks noChangeAspect="1"/>
          </p:cNvPicPr>
          <p:nvPr/>
        </p:nvPicPr>
        <p:blipFill>
          <a:blip r:embed="rId2"/>
          <a:stretch>
            <a:fillRect/>
          </a:stretch>
        </p:blipFill>
        <p:spPr>
          <a:xfrm>
            <a:off x="1823544" y="1604068"/>
            <a:ext cx="7824952" cy="4880814"/>
          </a:xfrm>
          <a:prstGeom prst="rect">
            <a:avLst/>
          </a:prstGeom>
        </p:spPr>
      </p:pic>
    </p:spTree>
    <p:extLst>
      <p:ext uri="{BB962C8B-B14F-4D97-AF65-F5344CB8AC3E}">
        <p14:creationId xmlns:p14="http://schemas.microsoft.com/office/powerpoint/2010/main" val="11027045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Vocational: </a:t>
            </a:r>
            <a:endParaRPr lang="en-US" b="1" dirty="0"/>
          </a:p>
        </p:txBody>
      </p:sp>
      <p:sp>
        <p:nvSpPr>
          <p:cNvPr id="3" name="Content Placeholder 2"/>
          <p:cNvSpPr>
            <a:spLocks noGrp="1"/>
          </p:cNvSpPr>
          <p:nvPr>
            <p:ph idx="1"/>
          </p:nvPr>
        </p:nvSpPr>
        <p:spPr/>
        <p:txBody>
          <a:bodyPr/>
          <a:lstStyle/>
          <a:p>
            <a:r>
              <a:rPr lang="en-US" dirty="0"/>
              <a:t>Note to Caregivers: This portion of the daily schedule will incorporate </a:t>
            </a:r>
            <a:r>
              <a:rPr lang="en-US" dirty="0" smtClean="0"/>
              <a:t>job skills or independent living skills.</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52013312"/>
              </p:ext>
            </p:extLst>
          </p:nvPr>
        </p:nvGraphicFramePr>
        <p:xfrm>
          <a:off x="1487285" y="3001011"/>
          <a:ext cx="8880765" cy="3310890"/>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857201">
                  <a:extLst>
                    <a:ext uri="{9D8B030D-6E8A-4147-A177-3AD203B41FA5}">
                      <a16:colId xmlns:a16="http://schemas.microsoft.com/office/drawing/2014/main" val="862166644"/>
                    </a:ext>
                  </a:extLst>
                </a:gridCol>
                <a:gridCol w="1695105">
                  <a:extLst>
                    <a:ext uri="{9D8B030D-6E8A-4147-A177-3AD203B41FA5}">
                      <a16:colId xmlns:a16="http://schemas.microsoft.com/office/drawing/2014/main" val="4222629763"/>
                    </a:ext>
                  </a:extLst>
                </a:gridCol>
              </a:tblGrid>
              <a:tr h="331089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1100" dirty="0">
                        <a:solidFill>
                          <a:schemeClr val="tx1"/>
                        </a:solidFill>
                        <a:effectLst/>
                      </a:endParaRPr>
                    </a:p>
                    <a:p>
                      <a:pPr marL="0" marR="0" algn="ctr">
                        <a:lnSpc>
                          <a:spcPct val="107000"/>
                        </a:lnSpc>
                        <a:spcBef>
                          <a:spcPts val="0"/>
                        </a:spcBef>
                        <a:spcAft>
                          <a:spcPts val="0"/>
                        </a:spcAft>
                      </a:pPr>
                      <a:r>
                        <a:rPr lang="en-US" sz="1100" dirty="0">
                          <a:effectLst/>
                        </a:rPr>
                        <a:t> </a:t>
                      </a:r>
                      <a:endParaRPr lang="en-US" sz="11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uLnTx/>
                          <a:uFillTx/>
                          <a:latin typeface="+mn-lt"/>
                          <a:ea typeface="+mn-ea"/>
                          <a:cs typeface="+mn-cs"/>
                          <a:hlinkClick r:id="rId2"/>
                        </a:rPr>
                        <a:t>Floral Designer</a:t>
                      </a:r>
                      <a:endParaRPr kumimoji="0" lang="en-US" sz="18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CBI Job Video</a:t>
                      </a: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rPr>
                        <a:t>Nursery Workers</a:t>
                      </a:r>
                      <a:endPar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0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CBI Job Video</a:t>
                      </a:r>
                      <a:endParaRPr lang="en-US" sz="20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5"/>
                      </a:endParaRPr>
                    </a:p>
                    <a:p>
                      <a:pPr marL="0" marR="0" algn="ctr">
                        <a:lnSpc>
                          <a:spcPct val="107000"/>
                        </a:lnSpc>
                        <a:spcBef>
                          <a:spcPts val="0"/>
                        </a:spcBef>
                        <a:spcAft>
                          <a:spcPts val="0"/>
                        </a:spcAft>
                      </a:pPr>
                      <a:r>
                        <a:rPr lang="en-US" sz="2000" dirty="0" smtClean="0">
                          <a:solidFill>
                            <a:schemeClr val="tx1"/>
                          </a:solidFill>
                          <a:effectLst/>
                          <a:latin typeface="+mn-lt"/>
                          <a:ea typeface="+mn-ea"/>
                          <a:cs typeface="+mn-cs"/>
                        </a:rPr>
                        <a:t>Chores</a:t>
                      </a:r>
                    </a:p>
                    <a:p>
                      <a:pPr marL="0" marR="0" algn="ctr">
                        <a:lnSpc>
                          <a:spcPct val="107000"/>
                        </a:lnSpc>
                        <a:spcBef>
                          <a:spcPts val="0"/>
                        </a:spcBef>
                        <a:spcAft>
                          <a:spcPts val="0"/>
                        </a:spcAft>
                      </a:pPr>
                      <a:endParaRPr lang="en-US" sz="1100" dirty="0" smtClean="0">
                        <a:solidFill>
                          <a:schemeClr val="tx1"/>
                        </a:solidFill>
                        <a:effectLst/>
                        <a:latin typeface="+mn-lt"/>
                        <a:ea typeface="+mn-ea"/>
                        <a:cs typeface="+mn-cs"/>
                      </a:endParaRPr>
                    </a:p>
                    <a:p>
                      <a:pPr marL="0" marR="0" algn="ctr">
                        <a:lnSpc>
                          <a:spcPct val="107000"/>
                        </a:lnSpc>
                        <a:spcBef>
                          <a:spcPts val="0"/>
                        </a:spcBef>
                        <a:spcAft>
                          <a:spcPts val="0"/>
                        </a:spcAft>
                      </a:pPr>
                      <a:r>
                        <a:rPr lang="en-US" sz="1400" b="0" baseline="0" dirty="0" smtClean="0">
                          <a:solidFill>
                            <a:schemeClr val="tx1"/>
                          </a:solidFill>
                          <a:effectLst/>
                          <a:latin typeface="+mn-lt"/>
                          <a:ea typeface="+mn-ea"/>
                          <a:cs typeface="+mn-cs"/>
                        </a:rPr>
                        <a:t>Work in the garden</a:t>
                      </a:r>
                      <a:endParaRPr lang="en-US" sz="1400" b="0" baseline="0" dirty="0" smtClean="0">
                        <a:solidFill>
                          <a:schemeClr val="tx1"/>
                        </a:solidFill>
                        <a:effectLst/>
                        <a:latin typeface="+mn-lt"/>
                        <a:ea typeface="+mn-ea"/>
                        <a:cs typeface="+mn-cs"/>
                      </a:endParaRPr>
                    </a:p>
                    <a:p>
                      <a:pPr marL="0" marR="0" algn="ctr">
                        <a:lnSpc>
                          <a:spcPct val="107000"/>
                        </a:lnSpc>
                        <a:spcBef>
                          <a:spcPts val="0"/>
                        </a:spcBef>
                        <a:spcAft>
                          <a:spcPts val="0"/>
                        </a:spcAft>
                      </a:pPr>
                      <a:endParaRPr lang="en-US" sz="1600" b="0" baseline="0" dirty="0" smtClean="0">
                        <a:solidFill>
                          <a:schemeClr val="tx1"/>
                        </a:solidFill>
                        <a:effectLst/>
                        <a:latin typeface="+mn-lt"/>
                        <a:ea typeface="+mn-ea"/>
                        <a:cs typeface="+mn-cs"/>
                      </a:endParaRPr>
                    </a:p>
                    <a:p>
                      <a:pPr marL="0" marR="0" algn="ctr">
                        <a:lnSpc>
                          <a:spcPct val="107000"/>
                        </a:lnSpc>
                        <a:spcBef>
                          <a:spcPts val="0"/>
                        </a:spcBef>
                        <a:spcAft>
                          <a:spcPts val="0"/>
                        </a:spcAft>
                      </a:pPr>
                      <a:r>
                        <a:rPr lang="en-US" sz="1600" b="0" baseline="0" dirty="0" smtClean="0">
                          <a:solidFill>
                            <a:schemeClr val="tx1"/>
                          </a:solidFill>
                          <a:effectLst/>
                          <a:latin typeface="+mn-lt"/>
                          <a:ea typeface="+mn-ea"/>
                          <a:cs typeface="+mn-cs"/>
                        </a:rPr>
                        <a:t>OR</a:t>
                      </a:r>
                    </a:p>
                    <a:p>
                      <a:pPr marL="0" marR="0" algn="ctr">
                        <a:lnSpc>
                          <a:spcPct val="107000"/>
                        </a:lnSpc>
                        <a:spcBef>
                          <a:spcPts val="0"/>
                        </a:spcBef>
                        <a:spcAft>
                          <a:spcPts val="0"/>
                        </a:spcAft>
                      </a:pPr>
                      <a:endParaRPr lang="en-US" sz="1600" b="0" baseline="0" dirty="0" smtClean="0">
                        <a:solidFill>
                          <a:schemeClr val="tx1"/>
                        </a:solidFill>
                        <a:effectLst/>
                        <a:latin typeface="+mn-lt"/>
                        <a:ea typeface="+mn-ea"/>
                        <a:cs typeface="+mn-cs"/>
                      </a:endParaRPr>
                    </a:p>
                    <a:p>
                      <a:pPr marL="0" marR="0" algn="ctr">
                        <a:lnSpc>
                          <a:spcPct val="107000"/>
                        </a:lnSpc>
                        <a:spcBef>
                          <a:spcPts val="0"/>
                        </a:spcBef>
                        <a:spcAft>
                          <a:spcPts val="0"/>
                        </a:spcAft>
                      </a:pPr>
                      <a:r>
                        <a:rPr lang="en-US" sz="1400" b="0" baseline="0" dirty="0" smtClean="0">
                          <a:solidFill>
                            <a:schemeClr val="tx1"/>
                          </a:solidFill>
                          <a:effectLst/>
                          <a:latin typeface="+mn-lt"/>
                          <a:ea typeface="+mn-ea"/>
                          <a:cs typeface="+mn-cs"/>
                        </a:rPr>
                        <a:t>Plant something</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CBI Vocational Task</a:t>
                      </a:r>
                    </a:p>
                    <a:p>
                      <a:pPr marL="0" marR="0" algn="ctr">
                        <a:lnSpc>
                          <a:spcPct val="107000"/>
                        </a:lnSpc>
                        <a:spcBef>
                          <a:spcPts val="0"/>
                        </a:spcBef>
                        <a:spcAft>
                          <a:spcPts val="0"/>
                        </a:spcAft>
                      </a:pPr>
                      <a:endPar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WRITING PROMPT</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hlinkClick r:id="rId6"/>
                        </a:rPr>
                        <a:t>Go to link on Mrs. H's website</a:t>
                      </a:r>
                      <a:endParaRPr kumimoji="0" lang="en-US" sz="20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r>
                        <a:rPr lang="en-US" sz="1800" baseline="0" dirty="0" smtClean="0">
                          <a:solidFill>
                            <a:schemeClr val="tx1"/>
                          </a:solidFill>
                          <a:effectLst/>
                          <a:hlinkClick r:id="rId7"/>
                        </a:rPr>
                        <a:t>Boom cards</a:t>
                      </a:r>
                      <a:endParaRPr lang="en-US" sz="1800" baseline="0" dirty="0" smtClean="0">
                        <a:solidFill>
                          <a:schemeClr val="tx1"/>
                        </a:solidFill>
                        <a:effectLst/>
                      </a:endParaRPr>
                    </a:p>
                    <a:p>
                      <a:pPr marL="0" marR="0" algn="ctr">
                        <a:lnSpc>
                          <a:spcPct val="107000"/>
                        </a:lnSpc>
                        <a:spcBef>
                          <a:spcPts val="0"/>
                        </a:spcBef>
                        <a:spcAft>
                          <a:spcPts val="0"/>
                        </a:spcAft>
                      </a:pPr>
                      <a:endParaRPr lang="en-US" sz="1400" baseline="0" dirty="0" smtClean="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Title:</a:t>
                      </a:r>
                    </a:p>
                    <a:p>
                      <a:pPr marL="0" marR="0" algn="ctr">
                        <a:lnSpc>
                          <a:spcPct val="107000"/>
                        </a:lnSpc>
                        <a:spcBef>
                          <a:spcPts val="0"/>
                        </a:spcBef>
                        <a:spcAft>
                          <a:spcPts val="0"/>
                        </a:spcAft>
                      </a:pPr>
                      <a:endPar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Choose 1 set of </a:t>
                      </a:r>
                      <a:r>
                        <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JOB </a:t>
                      </a:r>
                      <a:r>
                        <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related Boom cards</a:t>
                      </a:r>
                    </a:p>
                  </a:txBody>
                  <a:tcPr marL="68580" marR="68580" marT="0" marB="0">
                    <a:solidFill>
                      <a:srgbClr val="7030A0">
                        <a:alpha val="37000"/>
                      </a:srgb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3868686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Leisure Time</a:t>
            </a:r>
            <a:r>
              <a:rPr lang="en-US" b="1" dirty="0"/>
              <a:t>: </a:t>
            </a:r>
          </a:p>
        </p:txBody>
      </p:sp>
      <p:sp>
        <p:nvSpPr>
          <p:cNvPr id="3" name="Content Placeholder 2"/>
          <p:cNvSpPr>
            <a:spLocks noGrp="1"/>
          </p:cNvSpPr>
          <p:nvPr>
            <p:ph idx="1"/>
          </p:nvPr>
        </p:nvSpPr>
        <p:spPr/>
        <p:txBody>
          <a:bodyPr/>
          <a:lstStyle/>
          <a:p>
            <a:r>
              <a:rPr lang="en-US" dirty="0"/>
              <a:t>Note to Parents: The following Leisure time is intended to last about </a:t>
            </a:r>
            <a:r>
              <a:rPr lang="en-US" dirty="0" smtClean="0"/>
              <a:t>20 </a:t>
            </a:r>
            <a:r>
              <a:rPr lang="en-US" dirty="0"/>
              <a:t>minutes. This portion of the schedule is to help your child engage in fun activities that can be done with support depending on your child’s needs and abilities. </a:t>
            </a:r>
          </a:p>
          <a:p>
            <a:endParaRPr lang="en-US" dirty="0"/>
          </a:p>
          <a:p>
            <a:r>
              <a:rPr lang="en-US" dirty="0"/>
              <a:t>Choose Activities that Interest your </a:t>
            </a:r>
            <a:r>
              <a:rPr lang="en-US" dirty="0" smtClean="0"/>
              <a:t>Child, the next slide is an example of a leisure choice menu.</a:t>
            </a:r>
            <a:endParaRPr lang="en-US" dirty="0"/>
          </a:p>
        </p:txBody>
      </p:sp>
    </p:spTree>
    <p:extLst>
      <p:ext uri="{BB962C8B-B14F-4D97-AF65-F5344CB8AC3E}">
        <p14:creationId xmlns:p14="http://schemas.microsoft.com/office/powerpoint/2010/main" val="443452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Instructions for Caregivers:</a:t>
            </a:r>
          </a:p>
        </p:txBody>
      </p:sp>
      <p:sp>
        <p:nvSpPr>
          <p:cNvPr id="3" name="Content Placeholder 2"/>
          <p:cNvSpPr>
            <a:spLocks noGrp="1"/>
          </p:cNvSpPr>
          <p:nvPr>
            <p:ph idx="1"/>
          </p:nvPr>
        </p:nvSpPr>
        <p:spPr/>
        <p:txBody>
          <a:bodyPr/>
          <a:lstStyle/>
          <a:p>
            <a:r>
              <a:rPr lang="en-US" dirty="0"/>
              <a:t>The following daily schedule is intended to run for </a:t>
            </a:r>
            <a:r>
              <a:rPr lang="en-US" dirty="0" smtClean="0"/>
              <a:t>3-4 </a:t>
            </a:r>
            <a:r>
              <a:rPr lang="en-US" dirty="0"/>
              <a:t>hours (example might be 8</a:t>
            </a:r>
            <a:r>
              <a:rPr lang="en-US" dirty="0" smtClean="0"/>
              <a:t>am </a:t>
            </a:r>
            <a:r>
              <a:rPr lang="en-US" dirty="0"/>
              <a:t>-12pm.) You may run the schedule in it’s entirety or do the pieces you are comfortable with. If you would like a longer learning at home schedule, please let me know and I can give you some options (run the schedule a second time or provide extension </a:t>
            </a:r>
            <a:r>
              <a:rPr lang="en-US" dirty="0" smtClean="0"/>
              <a:t>activities).</a:t>
            </a:r>
            <a:endParaRPr lang="en-US" dirty="0"/>
          </a:p>
          <a:p>
            <a:pPr marL="0" indent="0">
              <a:buNone/>
            </a:pPr>
            <a:endParaRPr lang="en-US" dirty="0"/>
          </a:p>
        </p:txBody>
      </p:sp>
    </p:spTree>
    <p:extLst>
      <p:ext uri="{BB962C8B-B14F-4D97-AF65-F5344CB8AC3E}">
        <p14:creationId xmlns:p14="http://schemas.microsoft.com/office/powerpoint/2010/main" val="16512146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942535" y="564827"/>
            <a:ext cx="10424645" cy="5793770"/>
          </a:xfrm>
          <a:prstGeom prst="rect">
            <a:avLst/>
          </a:prstGeom>
        </p:spPr>
      </p:pic>
    </p:spTree>
    <p:extLst>
      <p:ext uri="{BB962C8B-B14F-4D97-AF65-F5344CB8AC3E}">
        <p14:creationId xmlns:p14="http://schemas.microsoft.com/office/powerpoint/2010/main" val="27353281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8000" b="1" u="sng" dirty="0">
                <a:solidFill>
                  <a:prstClr val="black"/>
                </a:solidFill>
              </a:rPr>
              <a:t>Just for FUN!</a:t>
            </a:r>
            <a:endParaRPr lang="en-US" b="1" dirty="0"/>
          </a:p>
        </p:txBody>
      </p:sp>
      <p:sp>
        <p:nvSpPr>
          <p:cNvPr id="3" name="Content Placeholder 2"/>
          <p:cNvSpPr>
            <a:spLocks noGrp="1"/>
          </p:cNvSpPr>
          <p:nvPr>
            <p:ph idx="1"/>
          </p:nvPr>
        </p:nvSpPr>
        <p:spPr/>
        <p:txBody>
          <a:bodyPr/>
          <a:lstStyle/>
          <a:p>
            <a:r>
              <a:rPr lang="en-US" dirty="0"/>
              <a:t>Note to Caregivers: This portion of the daily schedule </a:t>
            </a:r>
            <a:r>
              <a:rPr lang="en-US" dirty="0" smtClean="0"/>
              <a:t>is “just for Fun” independent activities</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27608712"/>
              </p:ext>
            </p:extLst>
          </p:nvPr>
        </p:nvGraphicFramePr>
        <p:xfrm>
          <a:off x="1487285" y="3001011"/>
          <a:ext cx="8880765" cy="2230580"/>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1100" dirty="0">
                        <a:solidFill>
                          <a:schemeClr val="tx1"/>
                        </a:solidFill>
                        <a:effectLst/>
                      </a:endParaRPr>
                    </a:p>
                    <a:p>
                      <a:pPr marL="0" marR="0" algn="ctr">
                        <a:lnSpc>
                          <a:spcPct val="107000"/>
                        </a:lnSpc>
                        <a:spcBef>
                          <a:spcPts val="0"/>
                        </a:spcBef>
                        <a:spcAft>
                          <a:spcPts val="0"/>
                        </a:spcAft>
                      </a:pPr>
                      <a:r>
                        <a:rPr lang="en-US" sz="1100" dirty="0">
                          <a:effectLst/>
                        </a:rPr>
                        <a:t> </a:t>
                      </a:r>
                      <a:endParaRPr lang="en-US" sz="1100" dirty="0" smtClean="0">
                        <a:effectLst/>
                      </a:endParaRPr>
                    </a:p>
                    <a:p>
                      <a:pPr marL="0" marR="0" algn="ctr">
                        <a:lnSpc>
                          <a:spcPct val="107000"/>
                        </a:lnSpc>
                        <a:spcBef>
                          <a:spcPts val="0"/>
                        </a:spcBef>
                        <a:spcAft>
                          <a:spcPts val="0"/>
                        </a:spcAft>
                      </a:pPr>
                      <a:r>
                        <a:rPr lang="en-US" sz="1400" dirty="0" smtClean="0">
                          <a:solidFill>
                            <a:schemeClr val="tx1"/>
                          </a:solidFill>
                          <a:effectLst/>
                        </a:rPr>
                        <a:t>You choose and then tell me at the end of the week</a:t>
                      </a: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2000" u="sng" dirty="0" smtClean="0">
                          <a:solidFill>
                            <a:schemeClr val="lt1"/>
                          </a:solidFill>
                          <a:effectLst/>
                          <a:hlinkClick r:id="rId2"/>
                        </a:rPr>
                        <a:t>Boom Cards</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1600" b="0" u="none" dirty="0" smtClean="0">
                          <a:solidFill>
                            <a:schemeClr val="tx1"/>
                          </a:solidFill>
                          <a:effectLst/>
                        </a:rPr>
                        <a:t>Choose 1 set of FUN boom cards</a:t>
                      </a:r>
                      <a:endParaRPr lang="en-US" sz="1600" b="0" u="none" dirty="0">
                        <a:solidFill>
                          <a:schemeClr val="tx1"/>
                        </a:solidFill>
                        <a:effectLst/>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3"/>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smtClean="0">
                          <a:ln>
                            <a:noFill/>
                          </a:ln>
                          <a:solidFill>
                            <a:prstClr val="black"/>
                          </a:solidFill>
                          <a:effectLst/>
                          <a:uLnTx/>
                          <a:uFillTx/>
                          <a:latin typeface="+mn-lt"/>
                          <a:ea typeface="+mn-ea"/>
                          <a:cs typeface="+mn-cs"/>
                        </a:rPr>
                        <a:t>You choose and then tell me at the end of the week</a:t>
                      </a:r>
                    </a:p>
                    <a:p>
                      <a:pPr marL="0" marR="0" algn="ctr">
                        <a:lnSpc>
                          <a:spcPct val="107000"/>
                        </a:lnSpc>
                        <a:spcBef>
                          <a:spcPts val="0"/>
                        </a:spcBef>
                        <a:spcAft>
                          <a:spcPts val="0"/>
                        </a:spcAft>
                      </a:pPr>
                      <a:endParaRPr lang="en-US" sz="2000" u="sng" dirty="0" smtClean="0">
                        <a:effectLst/>
                        <a:hlinkClick r:id="rId3"/>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2000" dirty="0" smtClean="0">
                          <a:solidFill>
                            <a:schemeClr val="tx1"/>
                          </a:solidFill>
                          <a:effectLst/>
                          <a:hlinkClick r:id="rId2"/>
                        </a:rPr>
                        <a:t>Boom Cards</a:t>
                      </a:r>
                      <a:endParaRPr lang="en-US" sz="2000" dirty="0" smtClean="0">
                        <a:solidFill>
                          <a:schemeClr val="tx1"/>
                        </a:solidFill>
                        <a:effectLst/>
                      </a:endParaRP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r>
                        <a:rPr lang="en-US" sz="1600" b="0" u="none" dirty="0" smtClean="0">
                          <a:solidFill>
                            <a:schemeClr val="tx1"/>
                          </a:solidFill>
                          <a:effectLst/>
                        </a:rPr>
                        <a:t>Choose 1 set of FUN boom cards</a:t>
                      </a:r>
                    </a:p>
                    <a:p>
                      <a:pPr marL="0" marR="0" algn="ctr">
                        <a:lnSpc>
                          <a:spcPct val="107000"/>
                        </a:lnSpc>
                        <a:spcBef>
                          <a:spcPts val="0"/>
                        </a:spcBef>
                        <a:spcAft>
                          <a:spcPts val="0"/>
                        </a:spcAft>
                      </a:pPr>
                      <a:endParaRPr lang="en-US" sz="2000" dirty="0">
                        <a:solidFill>
                          <a:schemeClr val="tx1"/>
                        </a:solidFill>
                        <a:effectLst/>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6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 </a:t>
                      </a:r>
                      <a:r>
                        <a:rPr lang="en-US" sz="1600" b="1"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Zumbini</a:t>
                      </a:r>
                      <a:r>
                        <a:rPr lang="en-US" sz="16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or Brain Gym with Ms. Natalia (again!)</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10637228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57150">
            <a:solidFill>
              <a:srgbClr val="00B050"/>
            </a:solidFill>
          </a:ln>
        </p:spPr>
        <p:txBody>
          <a:bodyPr/>
          <a:lstStyle/>
          <a:p>
            <a:pPr algn="ctr"/>
            <a:r>
              <a:rPr lang="en-US" b="1" dirty="0" smtClean="0"/>
              <a:t>Daily </a:t>
            </a:r>
            <a:r>
              <a:rPr lang="en-US" b="1" dirty="0" err="1" smtClean="0"/>
              <a:t>Check-OUT</a:t>
            </a:r>
            <a:endParaRPr lang="en-US" dirty="0"/>
          </a:p>
        </p:txBody>
      </p:sp>
      <p:sp>
        <p:nvSpPr>
          <p:cNvPr id="3" name="Content Placeholder 2"/>
          <p:cNvSpPr>
            <a:spLocks noGrp="1"/>
          </p:cNvSpPr>
          <p:nvPr>
            <p:ph idx="1"/>
          </p:nvPr>
        </p:nvSpPr>
        <p:spPr>
          <a:xfrm>
            <a:off x="838200" y="1825625"/>
            <a:ext cx="10515600" cy="1734993"/>
          </a:xfrm>
        </p:spPr>
        <p:txBody>
          <a:bodyPr/>
          <a:lstStyle/>
          <a:p>
            <a:pPr marL="0" indent="0">
              <a:buNone/>
            </a:pPr>
            <a:r>
              <a:rPr lang="en-US" dirty="0" smtClean="0"/>
              <a:t>Complete the Microsoft document when you are done for the day! </a:t>
            </a:r>
            <a:r>
              <a:rPr lang="en-US" dirty="0" smtClean="0">
                <a:sym typeface="Wingdings" panose="05000000000000000000" pitchFamily="2" charset="2"/>
              </a:rPr>
              <a:t></a:t>
            </a:r>
          </a:p>
          <a:p>
            <a:pPr marL="0" indent="0">
              <a:buNone/>
            </a:pPr>
            <a:endParaRPr lang="en-US" dirty="0" smtClean="0"/>
          </a:p>
          <a:p>
            <a:pPr marL="0" indent="0">
              <a:buNone/>
            </a:pPr>
            <a:r>
              <a:rPr lang="en-US" dirty="0" smtClean="0">
                <a:hlinkClick r:id="rId2"/>
              </a:rPr>
              <a:t>DAILY check-out</a:t>
            </a:r>
            <a:endParaRPr lang="en-US" dirty="0" smtClean="0"/>
          </a:p>
        </p:txBody>
      </p:sp>
    </p:spTree>
    <p:extLst>
      <p:ext uri="{BB962C8B-B14F-4D97-AF65-F5344CB8AC3E}">
        <p14:creationId xmlns:p14="http://schemas.microsoft.com/office/powerpoint/2010/main" val="16188320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262" y="640288"/>
            <a:ext cx="10515600" cy="1325563"/>
          </a:xfrm>
        </p:spPr>
        <p:txBody>
          <a:bodyPr/>
          <a:lstStyle/>
          <a:p>
            <a:r>
              <a:rPr lang="en-US" dirty="0"/>
              <a:t>You are all done with Online School </a:t>
            </a:r>
            <a:r>
              <a:rPr lang="en-US" dirty="0" smtClean="0"/>
              <a:t>Today!</a:t>
            </a:r>
            <a:endParaRPr lang="en-US" dirty="0"/>
          </a:p>
        </p:txBody>
      </p:sp>
      <p:pic>
        <p:nvPicPr>
          <p:cNvPr id="5" name="Picture 4"/>
          <p:cNvPicPr>
            <a:picLocks noChangeAspect="1"/>
          </p:cNvPicPr>
          <p:nvPr/>
        </p:nvPicPr>
        <p:blipFill>
          <a:blip r:embed="rId2"/>
          <a:stretch>
            <a:fillRect/>
          </a:stretch>
        </p:blipFill>
        <p:spPr>
          <a:xfrm>
            <a:off x="3106086" y="318562"/>
            <a:ext cx="708338" cy="643452"/>
          </a:xfrm>
          <a:prstGeom prst="rect">
            <a:avLst/>
          </a:prstGeom>
        </p:spPr>
      </p:pic>
      <p:pic>
        <p:nvPicPr>
          <p:cNvPr id="6" name="Content Placeholder 5" descr="c# - How to read zipped xml from file stream - Stack Overflow"/>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743771" y="2154707"/>
            <a:ext cx="4348669" cy="4022256"/>
          </a:xfrm>
        </p:spPr>
      </p:pic>
    </p:spTree>
    <p:extLst>
      <p:ext uri="{BB962C8B-B14F-4D97-AF65-F5344CB8AC3E}">
        <p14:creationId xmlns:p14="http://schemas.microsoft.com/office/powerpoint/2010/main" val="4270414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040" y="1953895"/>
            <a:ext cx="4385310" cy="3509645"/>
          </a:xfrm>
        </p:spPr>
        <p:txBody>
          <a:bodyPr>
            <a:normAutofit/>
          </a:bodyPr>
          <a:lstStyle/>
          <a:p>
            <a:pPr algn="ctr"/>
            <a:r>
              <a:rPr lang="en-US" b="1" dirty="0" smtClean="0"/>
              <a:t>Daily </a:t>
            </a:r>
            <a:r>
              <a:rPr lang="en-US" b="1" dirty="0"/>
              <a:t>Visual </a:t>
            </a:r>
            <a:r>
              <a:rPr lang="en-US" b="1" dirty="0" smtClean="0"/>
              <a:t>Schedule</a:t>
            </a:r>
            <a:br>
              <a:rPr lang="en-US" b="1" dirty="0" smtClean="0"/>
            </a:br>
            <a:r>
              <a:rPr lang="en-US" b="1" dirty="0"/>
              <a:t/>
            </a:r>
            <a:br>
              <a:rPr lang="en-US" b="1" dirty="0"/>
            </a:br>
            <a:r>
              <a:rPr lang="en-US" sz="2000" dirty="0" smtClean="0"/>
              <a:t>To make your own daily schedule:</a:t>
            </a:r>
            <a:br>
              <a:rPr lang="en-US" sz="2000" dirty="0" smtClean="0"/>
            </a:br>
            <a:r>
              <a:rPr lang="en-US" sz="2000" dirty="0" smtClean="0">
                <a:hlinkClick r:id="rId2" action="ppaction://hlinkfile"/>
              </a:rPr>
              <a:t>CLICK HERE</a:t>
            </a:r>
            <a:r>
              <a:rPr lang="en-US" dirty="0"/>
              <a:t/>
            </a:r>
            <a:br>
              <a:rPr lang="en-US" dirty="0"/>
            </a:br>
            <a:r>
              <a:rPr lang="en-US" dirty="0"/>
              <a:t/>
            </a:r>
            <a:br>
              <a:rPr lang="en-US" dirty="0"/>
            </a:br>
            <a:endParaRPr lang="en-US" sz="1800" b="1" dirty="0"/>
          </a:p>
        </p:txBody>
      </p:sp>
      <p:pic>
        <p:nvPicPr>
          <p:cNvPr id="1026" name="Picture 2" descr="right click and select copy"/>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94017" y="0"/>
            <a:ext cx="4907552" cy="6541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626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740" y="90805"/>
            <a:ext cx="10515600" cy="766445"/>
          </a:xfrm>
        </p:spPr>
        <p:txBody>
          <a:bodyPr/>
          <a:lstStyle/>
          <a:p>
            <a:r>
              <a:rPr lang="en-US" b="1" dirty="0"/>
              <a:t>Morning </a:t>
            </a:r>
            <a:r>
              <a:rPr lang="en-US" b="1" smtClean="0"/>
              <a:t>Meeting/Student Check-In:</a:t>
            </a:r>
            <a:endParaRPr lang="en-US" b="1" dirty="0"/>
          </a:p>
        </p:txBody>
      </p:sp>
      <p:sp>
        <p:nvSpPr>
          <p:cNvPr id="3" name="Content Placeholder 2"/>
          <p:cNvSpPr>
            <a:spLocks noGrp="1"/>
          </p:cNvSpPr>
          <p:nvPr>
            <p:ph idx="1"/>
          </p:nvPr>
        </p:nvSpPr>
        <p:spPr>
          <a:xfrm>
            <a:off x="586740" y="968375"/>
            <a:ext cx="10515600" cy="4351338"/>
          </a:xfrm>
        </p:spPr>
        <p:txBody>
          <a:bodyPr>
            <a:normAutofit lnSpcReduction="10000"/>
          </a:bodyPr>
          <a:lstStyle/>
          <a:p>
            <a:pPr marL="0" indent="0">
              <a:buNone/>
            </a:pPr>
            <a:r>
              <a:rPr lang="en-US" dirty="0" smtClean="0"/>
              <a:t>*This </a:t>
            </a:r>
            <a:r>
              <a:rPr lang="en-US" dirty="0"/>
              <a:t>portion of our day is intended to last about 15 minutes. Please adjust your time based on your child’s needs and abilities. </a:t>
            </a:r>
            <a:endParaRPr lang="en-US" dirty="0" smtClean="0"/>
          </a:p>
          <a:p>
            <a:pPr marL="0" indent="0">
              <a:buNone/>
            </a:pPr>
            <a:endParaRPr lang="en-US" dirty="0"/>
          </a:p>
          <a:p>
            <a:pPr marL="0" indent="0">
              <a:buNone/>
            </a:pPr>
            <a:r>
              <a:rPr lang="en-US" b="1" dirty="0" smtClean="0"/>
              <a:t>Morning Meeting: </a:t>
            </a:r>
          </a:p>
          <a:p>
            <a:pPr marL="0" indent="0">
              <a:buNone/>
            </a:pPr>
            <a:r>
              <a:rPr lang="en-US" dirty="0" smtClean="0"/>
              <a:t>Do the Morning Meeting Boom Cards: </a:t>
            </a:r>
            <a:r>
              <a:rPr lang="en-US" dirty="0" smtClean="0">
                <a:hlinkClick r:id="rId2"/>
              </a:rPr>
              <a:t>CLICK HERE</a:t>
            </a:r>
            <a:endParaRPr lang="en-US" dirty="0"/>
          </a:p>
          <a:p>
            <a:pPr marL="0" indent="0">
              <a:buNone/>
            </a:pPr>
            <a:endParaRPr lang="en-US" dirty="0" smtClean="0"/>
          </a:p>
          <a:p>
            <a:pPr marL="0" indent="0">
              <a:buNone/>
            </a:pPr>
            <a:r>
              <a:rPr lang="en-US" b="1" dirty="0" smtClean="0"/>
              <a:t>Question of the Week: </a:t>
            </a:r>
          </a:p>
          <a:p>
            <a:pPr marL="0" indent="0">
              <a:buNone/>
            </a:pPr>
            <a:r>
              <a:rPr lang="en-US" dirty="0" smtClean="0"/>
              <a:t>Provided by SLP/OT (new every Thursday)</a:t>
            </a:r>
          </a:p>
          <a:p>
            <a:pPr marL="0" indent="0">
              <a:buNone/>
            </a:pPr>
            <a:r>
              <a:rPr lang="en-US" dirty="0" smtClean="0">
                <a:hlinkClick r:id="rId3" action="ppaction://hlinkpres?slideindex=1&amp;slidetitle="/>
              </a:rPr>
              <a:t>CLICK HERE</a:t>
            </a:r>
            <a:endParaRPr lang="en-US" dirty="0"/>
          </a:p>
        </p:txBody>
      </p:sp>
    </p:spTree>
    <p:extLst>
      <p:ext uri="{BB962C8B-B14F-4D97-AF65-F5344CB8AC3E}">
        <p14:creationId xmlns:p14="http://schemas.microsoft.com/office/powerpoint/2010/main" val="1065160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Teach </a:t>
            </a:r>
            <a:r>
              <a:rPr lang="en-US" b="1" dirty="0" smtClean="0"/>
              <a:t>Time:</a:t>
            </a:r>
            <a:r>
              <a:rPr lang="en-US" dirty="0"/>
              <a:t/>
            </a:r>
            <a:br>
              <a:rPr lang="en-US" dirty="0"/>
            </a:br>
            <a:endParaRPr lang="en-US" sz="1600" dirty="0"/>
          </a:p>
        </p:txBody>
      </p:sp>
      <p:sp>
        <p:nvSpPr>
          <p:cNvPr id="3" name="Content Placeholder 2"/>
          <p:cNvSpPr>
            <a:spLocks noGrp="1"/>
          </p:cNvSpPr>
          <p:nvPr>
            <p:ph idx="1"/>
          </p:nvPr>
        </p:nvSpPr>
        <p:spPr/>
        <p:txBody>
          <a:bodyPr/>
          <a:lstStyle/>
          <a:p>
            <a:r>
              <a:rPr lang="en-US" dirty="0"/>
              <a:t>Note to Caregivers: The following teach time is intended to last about </a:t>
            </a:r>
            <a:r>
              <a:rPr lang="en-US" dirty="0" smtClean="0"/>
              <a:t>60 minutes total. </a:t>
            </a:r>
            <a:r>
              <a:rPr lang="en-US" dirty="0"/>
              <a:t>These slides incorporate NEW learning based on your child’s Individual Education Plan (IEP). The following activities include Reading, Writing and Math. They may not exactly match their goals and objectives, but the content is matched as closely as possible. You can choose to do all three activities if you want to extend your child’s online school or choose one per day. </a:t>
            </a:r>
            <a:endParaRPr lang="en-US" dirty="0" smtClean="0"/>
          </a:p>
          <a:p>
            <a:endParaRPr lang="en-US" dirty="0"/>
          </a:p>
          <a:p>
            <a:endParaRPr lang="en-US" dirty="0" smtClean="0"/>
          </a:p>
          <a:p>
            <a:r>
              <a:rPr lang="en-US" dirty="0" smtClean="0"/>
              <a:t>NOTE: CBI = Community Based Instruction</a:t>
            </a:r>
            <a:endParaRPr lang="en-US" dirty="0"/>
          </a:p>
        </p:txBody>
      </p:sp>
    </p:spTree>
    <p:extLst>
      <p:ext uri="{BB962C8B-B14F-4D97-AF65-F5344CB8AC3E}">
        <p14:creationId xmlns:p14="http://schemas.microsoft.com/office/powerpoint/2010/main" val="1171224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4486275"/>
          </a:xfrm>
        </p:spPr>
        <p:txBody>
          <a:bodyPr/>
          <a:lstStyle/>
          <a:p>
            <a:r>
              <a:rPr lang="en-US" dirty="0"/>
              <a:t>Please follow the </a:t>
            </a:r>
            <a:r>
              <a:rPr lang="en-US" dirty="0" smtClean="0"/>
              <a:t>links </a:t>
            </a:r>
            <a:r>
              <a:rPr lang="en-US" dirty="0"/>
              <a:t>to sign in to </a:t>
            </a:r>
            <a:r>
              <a:rPr lang="en-US" dirty="0" smtClean="0"/>
              <a:t>your student’s work. </a:t>
            </a:r>
            <a:r>
              <a:rPr lang="en-US" b="1" u="sng" dirty="0" smtClean="0"/>
              <a:t>Your student should read the book at least ONCE A DAY!</a:t>
            </a:r>
            <a:endParaRPr lang="en-US" b="1" u="sng" dirty="0"/>
          </a:p>
        </p:txBody>
      </p:sp>
      <p:sp>
        <p:nvSpPr>
          <p:cNvPr id="2" name="Title 1"/>
          <p:cNvSpPr>
            <a:spLocks noGrp="1"/>
          </p:cNvSpPr>
          <p:nvPr>
            <p:ph type="title"/>
          </p:nvPr>
        </p:nvSpPr>
        <p:spPr/>
        <p:txBody>
          <a:bodyPr/>
          <a:lstStyle/>
          <a:p>
            <a:r>
              <a:rPr lang="en-US" b="1" dirty="0"/>
              <a:t>Reading Work</a:t>
            </a:r>
            <a:r>
              <a:rPr lang="en-US" dirty="0"/>
              <a:t>: </a:t>
            </a:r>
            <a:r>
              <a:rPr lang="en-US" sz="4000" dirty="0"/>
              <a:t>Work for </a:t>
            </a:r>
            <a:r>
              <a:rPr lang="en-US" sz="4000" dirty="0" smtClean="0"/>
              <a:t>15 </a:t>
            </a:r>
            <a:r>
              <a:rPr lang="en-US" sz="4000" dirty="0"/>
              <a:t>min, break for 5 </a:t>
            </a:r>
            <a:r>
              <a:rPr lang="en-US" sz="4000" dirty="0" smtClean="0"/>
              <a:t>min (You may also work for the full 20 minutes)</a:t>
            </a:r>
            <a:endParaRPr lang="en-US" sz="4000" dirty="0"/>
          </a:p>
        </p:txBody>
      </p:sp>
      <p:graphicFrame>
        <p:nvGraphicFramePr>
          <p:cNvPr id="5" name="Table 4"/>
          <p:cNvGraphicFramePr>
            <a:graphicFrameLocks noGrp="1"/>
          </p:cNvGraphicFramePr>
          <p:nvPr>
            <p:extLst>
              <p:ext uri="{D42A27DB-BD31-4B8C-83A1-F6EECF244321}">
                <p14:modId xmlns:p14="http://schemas.microsoft.com/office/powerpoint/2010/main" val="815253758"/>
              </p:ext>
            </p:extLst>
          </p:nvPr>
        </p:nvGraphicFramePr>
        <p:xfrm>
          <a:off x="1343891" y="3016251"/>
          <a:ext cx="8880765" cy="2299208"/>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u="sng" dirty="0" err="1" smtClean="0">
                          <a:effectLst/>
                          <a:hlinkClick r:id="rId2"/>
                        </a:rPr>
                        <a:t>Raz</a:t>
                      </a:r>
                      <a:r>
                        <a:rPr lang="en-US" sz="1800" u="sng" dirty="0" smtClean="0">
                          <a:effectLst/>
                          <a:hlinkClick r:id="rId2"/>
                        </a:rPr>
                        <a:t> Plus</a:t>
                      </a:r>
                      <a:endParaRPr lang="en-US" sz="1800" u="sng" dirty="0" smtClean="0">
                        <a:effectLst/>
                      </a:endParaRPr>
                    </a:p>
                    <a:p>
                      <a:pPr marL="0" marR="0" algn="ctr">
                        <a:lnSpc>
                          <a:spcPct val="107000"/>
                        </a:lnSpc>
                        <a:spcBef>
                          <a:spcPts val="0"/>
                        </a:spcBef>
                        <a:spcAft>
                          <a:spcPts val="0"/>
                        </a:spcAft>
                      </a:pPr>
                      <a:r>
                        <a:rPr lang="en-US" sz="1800" dirty="0">
                          <a:solidFill>
                            <a:schemeClr val="tx1"/>
                          </a:solidFill>
                          <a:effectLst/>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1400" b="0" u="none" dirty="0" smtClean="0">
                          <a:solidFill>
                            <a:schemeClr val="tx1"/>
                          </a:solidFill>
                          <a:effectLst/>
                        </a:rPr>
                        <a:t>BOOK:</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Assigned book</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a:t>
                      </a:r>
                      <a:r>
                        <a:rPr lang="en-US" sz="1400" b="0" u="none" baseline="0" dirty="0" smtClean="0">
                          <a:solidFill>
                            <a:schemeClr val="tx1"/>
                          </a:solidFill>
                          <a:effectLst/>
                        </a:rPr>
                        <a:t>LISTEN)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u="sng" dirty="0" smtClean="0">
                          <a:effectLst/>
                          <a:hlinkClick r:id="rId2"/>
                        </a:rPr>
                        <a:t>Raz Plus</a:t>
                      </a:r>
                      <a:endParaRPr lang="en-US" sz="2000" u="sng" dirty="0" smtClean="0">
                        <a:effectLst/>
                      </a:endParaRPr>
                    </a:p>
                    <a:p>
                      <a:pPr marL="0" marR="0" algn="ctr">
                        <a:lnSpc>
                          <a:spcPct val="107000"/>
                        </a:lnSpc>
                        <a:spcBef>
                          <a:spcPts val="0"/>
                        </a:spcBef>
                        <a:spcAft>
                          <a:spcPts val="0"/>
                        </a:spcAft>
                      </a:pPr>
                      <a:r>
                        <a:rPr lang="en-US" sz="1100" dirty="0">
                          <a:effectLst/>
                        </a:rPr>
                        <a:t> </a:t>
                      </a:r>
                      <a:endParaRPr lang="en-US" sz="11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BOOK:</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Assigned book</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a:t>
                      </a:r>
                      <a:r>
                        <a:rPr lang="en-US" sz="1400" b="0" u="none" baseline="0" dirty="0" smtClean="0">
                          <a:solidFill>
                            <a:schemeClr val="tx1"/>
                          </a:solidFill>
                          <a:effectLst/>
                        </a:rPr>
                        <a:t>read)</a:t>
                      </a:r>
                      <a:endParaRPr lang="en-US" sz="1400" b="0" u="none" dirty="0" smtClean="0">
                        <a:solidFill>
                          <a:schemeClr val="tx1"/>
                        </a:solidFill>
                        <a:effectLst/>
                      </a:endParaRPr>
                    </a:p>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4"/>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u="sng" dirty="0" smtClean="0">
                          <a:effectLst/>
                          <a:hlinkClick r:id="rId2"/>
                        </a:rPr>
                        <a:t>Raz Plus</a:t>
                      </a:r>
                      <a:endParaRPr lang="en-US" sz="2000" u="sng" dirty="0" smtClean="0">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0" u="none" dirty="0" smtClean="0">
                          <a:solidFill>
                            <a:schemeClr val="tx1"/>
                          </a:solidFill>
                          <a:effectLst/>
                        </a:rPr>
                        <a:t>BOOK:</a:t>
                      </a:r>
                    </a:p>
                    <a:p>
                      <a:pPr marL="0" marR="0" algn="ctr">
                        <a:lnSpc>
                          <a:spcPct val="107000"/>
                        </a:lnSpc>
                        <a:spcBef>
                          <a:spcPts val="0"/>
                        </a:spcBef>
                        <a:spcAft>
                          <a:spcPts val="0"/>
                        </a:spcAft>
                      </a:pPr>
                      <a:r>
                        <a:rPr lang="en-US" sz="1400" b="0" u="none" dirty="0" smtClean="0">
                          <a:solidFill>
                            <a:schemeClr val="tx1"/>
                          </a:solidFill>
                          <a:effectLst/>
                        </a:rPr>
                        <a:t>Assigned book</a:t>
                      </a:r>
                    </a:p>
                    <a:p>
                      <a:pPr marL="0" marR="0" algn="ctr">
                        <a:lnSpc>
                          <a:spcPct val="107000"/>
                        </a:lnSpc>
                        <a:spcBef>
                          <a:spcPts val="0"/>
                        </a:spcBef>
                        <a:spcAft>
                          <a:spcPts val="0"/>
                        </a:spcAft>
                      </a:pPr>
                      <a:r>
                        <a:rPr lang="en-US" sz="1400" b="0" u="none" dirty="0" smtClean="0">
                          <a:solidFill>
                            <a:schemeClr val="tx1"/>
                          </a:solidFill>
                          <a:effectLst/>
                        </a:rPr>
                        <a:t>(read to partner)</a:t>
                      </a:r>
                    </a:p>
                    <a:p>
                      <a:pPr marL="0" marR="0" algn="ctr">
                        <a:lnSpc>
                          <a:spcPct val="107000"/>
                        </a:lnSpc>
                        <a:spcBef>
                          <a:spcPts val="0"/>
                        </a:spcBef>
                        <a:spcAft>
                          <a:spcPts val="0"/>
                        </a:spcAft>
                      </a:pPr>
                      <a:endParaRPr lang="en-US" sz="1400" b="0" u="none" dirty="0" smtClean="0">
                        <a:effectLst/>
                      </a:endParaRPr>
                    </a:p>
                    <a:p>
                      <a:pPr marL="0" marR="0" algn="ct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u="sng" dirty="0" smtClean="0">
                          <a:effectLst/>
                          <a:hlinkClick r:id="rId2"/>
                        </a:rPr>
                        <a:t>Raz Plus</a:t>
                      </a:r>
                      <a:endParaRPr lang="en-US" sz="2000" u="sng" dirty="0" smtClean="0">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0" u="none" dirty="0" smtClean="0">
                          <a:solidFill>
                            <a:schemeClr val="tx1"/>
                          </a:solidFill>
                          <a:effectLst/>
                        </a:rPr>
                        <a:t>BOOK:</a:t>
                      </a:r>
                    </a:p>
                    <a:p>
                      <a:pPr marL="0" marR="0" algn="ctr">
                        <a:lnSpc>
                          <a:spcPct val="107000"/>
                        </a:lnSpc>
                        <a:spcBef>
                          <a:spcPts val="0"/>
                        </a:spcBef>
                        <a:spcAft>
                          <a:spcPts val="0"/>
                        </a:spcAft>
                      </a:pPr>
                      <a:r>
                        <a:rPr lang="en-US" sz="1400" b="0" u="none" dirty="0" smtClean="0">
                          <a:solidFill>
                            <a:schemeClr val="tx1"/>
                          </a:solidFill>
                          <a:effectLst/>
                        </a:rPr>
                        <a:t>Assigned book</a:t>
                      </a:r>
                    </a:p>
                    <a:p>
                      <a:pPr marL="0" marR="0" algn="ctr">
                        <a:lnSpc>
                          <a:spcPct val="107000"/>
                        </a:lnSpc>
                        <a:spcBef>
                          <a:spcPts val="0"/>
                        </a:spcBef>
                        <a:spcAft>
                          <a:spcPts val="0"/>
                        </a:spcAft>
                      </a:pPr>
                      <a:r>
                        <a:rPr lang="en-US" sz="1400" b="0" u="none" dirty="0" smtClean="0">
                          <a:solidFill>
                            <a:schemeClr val="tx1"/>
                          </a:solidFill>
                          <a:effectLst/>
                        </a:rPr>
                        <a:t>(read to self)</a:t>
                      </a:r>
                      <a:endParaRPr lang="en-US" sz="1400" b="0" u="none" dirty="0">
                        <a:solidFill>
                          <a:schemeClr val="tx1"/>
                        </a:solidFill>
                        <a:effectLst/>
                      </a:endParaRPr>
                    </a:p>
                    <a:p>
                      <a:pPr marL="0" marR="0" algn="ctr">
                        <a:lnSpc>
                          <a:spcPct val="107000"/>
                        </a:lnSpc>
                        <a:spcBef>
                          <a:spcPts val="0"/>
                        </a:spcBef>
                        <a:spcAft>
                          <a:spcPts val="0"/>
                        </a:spcAft>
                      </a:pPr>
                      <a:endParaRPr lang="en-US" sz="1100" dirty="0" smtClean="0">
                        <a:effectLst/>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r>
                        <a:rPr lang="en-US" sz="1800" dirty="0" smtClean="0">
                          <a:solidFill>
                            <a:schemeClr val="tx1"/>
                          </a:solidFill>
                          <a:effectLst/>
                        </a:rPr>
                        <a:t>Quiz</a:t>
                      </a:r>
                      <a:r>
                        <a:rPr lang="en-US" sz="1800" baseline="0" dirty="0" smtClean="0">
                          <a:solidFill>
                            <a:schemeClr val="tx1"/>
                          </a:solidFill>
                          <a:effectLst/>
                        </a:rPr>
                        <a:t> from your assigned book</a:t>
                      </a:r>
                      <a:endParaRPr lang="en-US" sz="1800" dirty="0">
                        <a:solidFill>
                          <a:schemeClr val="tx1"/>
                        </a:solidFill>
                        <a:effectLst/>
                      </a:endParaRPr>
                    </a:p>
                  </a:txBody>
                  <a:tcPr marL="68580" marR="68580" marT="0" marB="0">
                    <a:solidFill>
                      <a:schemeClr val="accent1">
                        <a:lumMod val="20000"/>
                        <a:lumOff val="80000"/>
                      </a:scheme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1883638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Writing Work</a:t>
            </a:r>
            <a:r>
              <a:rPr lang="en-US" dirty="0" smtClean="0"/>
              <a:t>: </a:t>
            </a:r>
            <a:r>
              <a:rPr lang="en-US" sz="4000" dirty="0"/>
              <a:t>Work for 15 min, break for 5 min (You may also work for the full 20 minutes)</a:t>
            </a:r>
          </a:p>
        </p:txBody>
      </p:sp>
      <p:sp>
        <p:nvSpPr>
          <p:cNvPr id="3" name="Content Placeholder 2"/>
          <p:cNvSpPr>
            <a:spLocks noGrp="1"/>
          </p:cNvSpPr>
          <p:nvPr>
            <p:ph idx="1"/>
          </p:nvPr>
        </p:nvSpPr>
        <p:spPr>
          <a:xfrm>
            <a:off x="676603" y="1828800"/>
            <a:ext cx="10838793" cy="4393324"/>
          </a:xfrm>
        </p:spPr>
        <p:txBody>
          <a:bodyPr/>
          <a:lstStyle/>
          <a:p>
            <a:r>
              <a:rPr lang="en-US" dirty="0"/>
              <a:t>Please follow the link to sign in to </a:t>
            </a:r>
            <a:r>
              <a:rPr lang="en-US" dirty="0" smtClean="0"/>
              <a:t>your student’s work.</a:t>
            </a:r>
            <a:endParaRPr lang="en-US" dirty="0"/>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95957004"/>
              </p:ext>
            </p:extLst>
          </p:nvPr>
        </p:nvGraphicFramePr>
        <p:xfrm>
          <a:off x="1343891" y="3016251"/>
          <a:ext cx="8880765" cy="2853627"/>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hlinkClick r:id="rId2"/>
                        </a:rPr>
                        <a:t>Writing Boom Cards</a:t>
                      </a: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Choose 2 WRITING boom cards assigned to you</a:t>
                      </a:r>
                    </a:p>
                    <a:p>
                      <a:pPr marL="0" marR="0" algn="ctr">
                        <a:lnSpc>
                          <a:spcPct val="107000"/>
                        </a:lnSpc>
                        <a:spcBef>
                          <a:spcPts val="0"/>
                        </a:spcBef>
                        <a:spcAft>
                          <a:spcPts val="0"/>
                        </a:spcAft>
                      </a:pPr>
                      <a:endParaRPr lang="en-US" sz="2000" dirty="0">
                        <a:solidFill>
                          <a:schemeClr val="tx1"/>
                        </a:solidFill>
                        <a:effectLst/>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mn-lt"/>
                          <a:ea typeface="+mn-ea"/>
                          <a:cs typeface="+mn-cs"/>
                          <a:hlinkClick r:id="rId3"/>
                        </a:rPr>
                        <a:t>News 2 You</a:t>
                      </a:r>
                      <a:endParaRPr kumimoji="0" lang="en-US" sz="18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mn-ea"/>
                        <a:cs typeface="+mn-cs"/>
                      </a:endParaRPr>
                    </a:p>
                    <a:p>
                      <a:pPr marL="0" marR="0" algn="ctr">
                        <a:lnSpc>
                          <a:spcPct val="107000"/>
                        </a:lnSpc>
                        <a:spcBef>
                          <a:spcPts val="0"/>
                        </a:spcBef>
                        <a:spcAft>
                          <a:spcPts val="0"/>
                        </a:spcAft>
                      </a:pPr>
                      <a:r>
                        <a:rPr lang="en-US"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Choose current story</a:t>
                      </a:r>
                      <a:r>
                        <a:rPr lang="en-US" sz="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for News 2 You</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b="0" u="none"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2000" b="1" i="0" u="sng" strike="noStrike" kern="1200" cap="none" spc="0" normalizeH="0" baseline="0" noProof="0" dirty="0" err="1" smtClean="0">
                          <a:ln>
                            <a:noFill/>
                          </a:ln>
                          <a:solidFill>
                            <a:prstClr val="white"/>
                          </a:solidFill>
                          <a:effectLst/>
                          <a:uLnTx/>
                          <a:uFillTx/>
                          <a:latin typeface="+mn-lt"/>
                          <a:ea typeface="+mn-ea"/>
                          <a:cs typeface="+mn-cs"/>
                          <a:hlinkClick r:id="rId4"/>
                        </a:rPr>
                        <a:t>Raz</a:t>
                      </a:r>
                      <a:r>
                        <a:rPr kumimoji="0" lang="en-US" sz="2000" b="1" i="0" u="sng" strike="noStrike" kern="1200" cap="none" spc="0" normalizeH="0" baseline="0" noProof="0" dirty="0" smtClean="0">
                          <a:ln>
                            <a:noFill/>
                          </a:ln>
                          <a:solidFill>
                            <a:prstClr val="white"/>
                          </a:solidFill>
                          <a:effectLst/>
                          <a:uLnTx/>
                          <a:uFillTx/>
                          <a:latin typeface="+mn-lt"/>
                          <a:ea typeface="+mn-ea"/>
                          <a:cs typeface="+mn-cs"/>
                          <a:hlinkClick r:id="rId4"/>
                        </a:rPr>
                        <a:t> Plus</a:t>
                      </a:r>
                      <a:endParaRPr kumimoji="0" lang="en-US" sz="2000" b="1" i="0" u="sng" strike="noStrike" kern="1200" cap="none" spc="0" normalizeH="0" baseline="0" noProof="0" dirty="0" smtClean="0">
                        <a:ln>
                          <a:noFill/>
                        </a:ln>
                        <a:solidFill>
                          <a:prstClr val="white"/>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VOCABULARY:</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Assigned book</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(ONE activity)</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OR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Finish N2Y story</a:t>
                      </a:r>
                    </a:p>
                    <a:p>
                      <a:pPr marL="0" marR="0" algn="ctr">
                        <a:lnSpc>
                          <a:spcPct val="107000"/>
                        </a:lnSpc>
                        <a:spcBef>
                          <a:spcPts val="0"/>
                        </a:spcBef>
                        <a:spcAft>
                          <a:spcPts val="0"/>
                        </a:spcAft>
                      </a:pPr>
                      <a:endParaRPr lang="en-US" sz="2000" b="0" u="none" dirty="0" smtClean="0">
                        <a:effectLst/>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endParaRPr>
                    </a:p>
                    <a:p>
                      <a:pPr marL="0" marR="0" algn="ctr">
                        <a:lnSpc>
                          <a:spcPct val="107000"/>
                        </a:lnSpc>
                        <a:spcBef>
                          <a:spcPts val="0"/>
                        </a:spcBef>
                        <a:spcAft>
                          <a:spcPts val="0"/>
                        </a:spcAft>
                      </a:pPr>
                      <a:r>
                        <a:rPr lang="en-US" sz="2000" u="sng" dirty="0" smtClean="0">
                          <a:effectLst/>
                          <a:hlinkClick r:id="rId4"/>
                        </a:rPr>
                        <a:t>Raz Plus</a:t>
                      </a:r>
                      <a:endParaRPr lang="en-US" sz="2000" u="sng" dirty="0" smtClean="0">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0" u="none" dirty="0" smtClean="0">
                          <a:solidFill>
                            <a:schemeClr val="tx1"/>
                          </a:solidFill>
                          <a:effectLst/>
                        </a:rPr>
                        <a:t>VOCABULARY:</a:t>
                      </a:r>
                    </a:p>
                    <a:p>
                      <a:pPr marL="0" marR="0" algn="ctr">
                        <a:lnSpc>
                          <a:spcPct val="107000"/>
                        </a:lnSpc>
                        <a:spcBef>
                          <a:spcPts val="0"/>
                        </a:spcBef>
                        <a:spcAft>
                          <a:spcPts val="0"/>
                        </a:spcAft>
                      </a:pPr>
                      <a:r>
                        <a:rPr lang="en-US" sz="1400" b="0" u="none" dirty="0" smtClean="0">
                          <a:solidFill>
                            <a:schemeClr val="tx1"/>
                          </a:solidFill>
                          <a:effectLst/>
                        </a:rPr>
                        <a:t>Assigned book</a:t>
                      </a:r>
                    </a:p>
                    <a:p>
                      <a:pPr marL="0" marR="0" algn="ctr">
                        <a:lnSpc>
                          <a:spcPct val="107000"/>
                        </a:lnSpc>
                        <a:spcBef>
                          <a:spcPts val="0"/>
                        </a:spcBef>
                        <a:spcAft>
                          <a:spcPts val="0"/>
                        </a:spcAft>
                      </a:pPr>
                      <a:r>
                        <a:rPr lang="en-US" sz="1400" b="0" u="none" dirty="0" smtClean="0">
                          <a:solidFill>
                            <a:schemeClr val="tx1"/>
                          </a:solidFill>
                          <a:effectLst/>
                        </a:rPr>
                        <a:t>(TWO activities)</a:t>
                      </a: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1" u="none" dirty="0" smtClean="0">
                          <a:solidFill>
                            <a:schemeClr val="tx1"/>
                          </a:solidFill>
                          <a:effectLst/>
                        </a:rPr>
                        <a:t>OR</a:t>
                      </a:r>
                    </a:p>
                    <a:p>
                      <a:pPr marL="0" marR="0" algn="ctr">
                        <a:lnSpc>
                          <a:spcPct val="107000"/>
                        </a:lnSpc>
                        <a:spcBef>
                          <a:spcPts val="0"/>
                        </a:spcBef>
                        <a:spcAft>
                          <a:spcPts val="0"/>
                        </a:spcAft>
                      </a:pPr>
                      <a:r>
                        <a:rPr lang="en-US" sz="1400" b="0" u="none" dirty="0" smtClean="0">
                          <a:solidFill>
                            <a:schemeClr val="tx1"/>
                          </a:solidFill>
                          <a:effectLst/>
                        </a:rPr>
                        <a:t>Finish N2Y story</a:t>
                      </a:r>
                    </a:p>
                    <a:p>
                      <a:pPr marL="0" marR="0" algn="ctr">
                        <a:lnSpc>
                          <a:spcPct val="107000"/>
                        </a:lnSpc>
                        <a:spcBef>
                          <a:spcPts val="0"/>
                        </a:spcBef>
                        <a:spcAft>
                          <a:spcPts val="0"/>
                        </a:spcAft>
                      </a:pPr>
                      <a:endParaRPr lang="en-US" sz="1100" dirty="0" smtClean="0">
                        <a:effectLst/>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dirty="0" smtClean="0">
                          <a:hlinkClick r:id="rId5"/>
                        </a:rPr>
                        <a:t>End of Week Assignment</a:t>
                      </a:r>
                      <a:endParaRPr lang="en-US" sz="2000" dirty="0" smtClean="0"/>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Write in COMPLETE SENTENCES please!</a:t>
                      </a:r>
                    </a:p>
                  </a:txBody>
                  <a:tcPr marL="68580" marR="68580" marT="0" marB="0">
                    <a:solidFill>
                      <a:schemeClr val="accent2">
                        <a:lumMod val="40000"/>
                        <a:lumOff val="60000"/>
                      </a:scheme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2105441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Math Work</a:t>
            </a:r>
            <a:r>
              <a:rPr lang="en-US" dirty="0"/>
              <a:t>: </a:t>
            </a:r>
            <a:r>
              <a:rPr lang="en-US" sz="3600" dirty="0"/>
              <a:t>Work for 15 min, break for 5 min </a:t>
            </a:r>
            <a:r>
              <a:rPr lang="en-US" sz="3600" dirty="0" smtClean="0"/>
              <a:t>       (</a:t>
            </a:r>
            <a:r>
              <a:rPr lang="en-US" sz="3600" dirty="0"/>
              <a:t>You may also work for the full 20 minutes)</a:t>
            </a:r>
          </a:p>
        </p:txBody>
      </p:sp>
      <p:sp>
        <p:nvSpPr>
          <p:cNvPr id="3" name="Content Placeholder 2"/>
          <p:cNvSpPr>
            <a:spLocks noGrp="1"/>
          </p:cNvSpPr>
          <p:nvPr>
            <p:ph idx="1"/>
          </p:nvPr>
        </p:nvSpPr>
        <p:spPr/>
        <p:txBody>
          <a:bodyPr/>
          <a:lstStyle/>
          <a:p>
            <a:r>
              <a:rPr lang="en-US" dirty="0"/>
              <a:t>Please follow the link to sign in to </a:t>
            </a:r>
            <a:r>
              <a:rPr lang="en-US" dirty="0" smtClean="0"/>
              <a:t>your student’s work.</a:t>
            </a:r>
            <a:endParaRPr lang="en-US" dirty="0"/>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276956496"/>
              </p:ext>
            </p:extLst>
          </p:nvPr>
        </p:nvGraphicFramePr>
        <p:xfrm>
          <a:off x="1399310" y="2642179"/>
          <a:ext cx="8880765" cy="2478532"/>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mn-lt"/>
                          <a:ea typeface="+mn-ea"/>
                          <a:cs typeface="+mn-cs"/>
                          <a:hlinkClick r:id="rId2"/>
                        </a:rPr>
                        <a:t>Math Boom Cards</a:t>
                      </a:r>
                      <a:endParaRPr kumimoji="0" lang="en-US" sz="18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Title:</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Choose 2 decks assigned to you</a:t>
                      </a:r>
                    </a:p>
                    <a:p>
                      <a:pPr marL="0" marR="0" algn="ctr">
                        <a:lnSpc>
                          <a:spcPct val="107000"/>
                        </a:lnSpc>
                        <a:spcBef>
                          <a:spcPts val="0"/>
                        </a:spcBef>
                        <a:spcAft>
                          <a:spcPts val="0"/>
                        </a:spcAft>
                      </a:pPr>
                      <a:endParaRPr lang="en-US" sz="2000" dirty="0" smtClean="0">
                        <a:solidFill>
                          <a:schemeClr val="tx1"/>
                        </a:solidFill>
                        <a:effectLst/>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algn="ctr">
                        <a:lnSpc>
                          <a:spcPct val="107000"/>
                        </a:lnSpc>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rPr>
                        <a:t>Go to link on Mrs. H's website</a:t>
                      </a:r>
                      <a:endParaRPr lang="en-US" sz="1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Title: Using Money</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5"/>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hlinkClick r:id="rId4"/>
                        </a:rPr>
                        <a:t>Go to link on Mrs. H's website</a:t>
                      </a:r>
                      <a:endParaRPr kumimoji="0" lang="en-US"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200" u="sng" dirty="0" smtClean="0">
                        <a:effectLst/>
                        <a:hlinkClick r:id="rId5"/>
                      </a:endParaRPr>
                    </a:p>
                    <a:p>
                      <a:pPr marL="0" marR="0" algn="ctr">
                        <a:lnSpc>
                          <a:spcPct val="107000"/>
                        </a:lnSpc>
                        <a:spcBef>
                          <a:spcPts val="0"/>
                        </a:spcBef>
                        <a:spcAft>
                          <a:spcPts val="0"/>
                        </a:spcAft>
                      </a:pPr>
                      <a:endParaRPr lang="en-US" sz="2000" u="sng" dirty="0" smtClean="0">
                        <a:effectLst/>
                        <a:hlinkClick r:id="rId5"/>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Title: </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Writing Money Amounts</a:t>
                      </a:r>
                      <a:endParaRPr kumimoji="0" lang="en-US" sz="1400" b="0" i="0" u="none" strike="noStrike" kern="1200" cap="none" spc="0" normalizeH="0" baseline="0" noProof="0" dirty="0" smtClean="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hlinkClick r:id="rId4"/>
                        </a:rPr>
                        <a:t>Go to link on Mrs. H's website</a:t>
                      </a:r>
                      <a:endParaRPr kumimoji="0" lang="en-US"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2000" u="sng" dirty="0" smtClean="0">
                        <a:solidFill>
                          <a:schemeClr val="lt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Title: </a:t>
                      </a:r>
                    </a:p>
                    <a:p>
                      <a:pPr marL="0" marR="0" algn="ctr">
                        <a:lnSpc>
                          <a:spcPct val="107000"/>
                        </a:lnSpc>
                        <a:spcBef>
                          <a:spcPts val="0"/>
                        </a:spcBef>
                        <a:spcAft>
                          <a:spcPts val="0"/>
                        </a:spcAft>
                      </a:pPr>
                      <a:r>
                        <a:rPr lang="en-US" sz="1200" b="0" u="none" dirty="0" smtClean="0">
                          <a:solidFill>
                            <a:schemeClr val="tx1"/>
                          </a:solidFill>
                          <a:effectLst/>
                        </a:rPr>
                        <a:t>Rounding</a:t>
                      </a:r>
                      <a:r>
                        <a:rPr lang="en-US" sz="1200" b="0" u="none" baseline="0" dirty="0" smtClean="0">
                          <a:solidFill>
                            <a:schemeClr val="tx1"/>
                          </a:solidFill>
                          <a:effectLst/>
                        </a:rPr>
                        <a:t> to nearest dollar</a:t>
                      </a:r>
                    </a:p>
                    <a:p>
                      <a:pPr marL="0" marR="0" algn="ctr">
                        <a:lnSpc>
                          <a:spcPct val="107000"/>
                        </a:lnSpc>
                        <a:spcBef>
                          <a:spcPts val="0"/>
                        </a:spcBef>
                        <a:spcAft>
                          <a:spcPts val="0"/>
                        </a:spcAft>
                      </a:pPr>
                      <a:r>
                        <a:rPr lang="en-US" sz="1400" b="1" u="none" baseline="0" dirty="0" smtClean="0">
                          <a:solidFill>
                            <a:srgbClr val="FF0000"/>
                          </a:solidFill>
                          <a:effectLst/>
                        </a:rPr>
                        <a:t>DO DOLLAR UP</a:t>
                      </a:r>
                      <a:endParaRPr lang="en-US" sz="1400" b="1" u="none" dirty="0" smtClean="0">
                        <a:solidFill>
                          <a:srgbClr val="FF0000"/>
                        </a:solidFill>
                        <a:effectLst/>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hlinkClick r:id="rId6"/>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hlinkClick r:id="rId6"/>
                        </a:rPr>
                        <a:t>Bartell Drugs</a:t>
                      </a: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algn="ctr"/>
                      <a:r>
                        <a:rPr lang="en-US" sz="1200" b="1" kern="1200" dirty="0" smtClean="0">
                          <a:solidFill>
                            <a:schemeClr val="tx1"/>
                          </a:solidFill>
                          <a:effectLst/>
                          <a:latin typeface="+mn-lt"/>
                          <a:ea typeface="+mn-ea"/>
                          <a:cs typeface="+mn-cs"/>
                        </a:rPr>
                        <a:t>Go to the </a:t>
                      </a:r>
                      <a:r>
                        <a:rPr lang="en-US" sz="1200" b="1" kern="1200" dirty="0" smtClean="0">
                          <a:solidFill>
                            <a:schemeClr val="tx1"/>
                          </a:solidFill>
                          <a:effectLst/>
                          <a:latin typeface="+mn-lt"/>
                          <a:ea typeface="+mn-ea"/>
                          <a:cs typeface="+mn-cs"/>
                        </a:rPr>
                        <a:t>Bartell</a:t>
                      </a:r>
                      <a:r>
                        <a:rPr lang="en-US" sz="1200" b="1" kern="1200" baseline="0" dirty="0" smtClean="0">
                          <a:solidFill>
                            <a:schemeClr val="tx1"/>
                          </a:solidFill>
                          <a:effectLst/>
                          <a:latin typeface="+mn-lt"/>
                          <a:ea typeface="+mn-ea"/>
                          <a:cs typeface="+mn-cs"/>
                        </a:rPr>
                        <a:t> Drugs</a:t>
                      </a:r>
                      <a:r>
                        <a:rPr lang="en-US" sz="1200" b="1"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Link</a:t>
                      </a:r>
                      <a:r>
                        <a:rPr lang="en-US" sz="1200" b="1" kern="1200" baseline="0" dirty="0" smtClean="0">
                          <a:solidFill>
                            <a:schemeClr val="tx1"/>
                          </a:solidFill>
                          <a:effectLst/>
                          <a:latin typeface="+mn-lt"/>
                          <a:ea typeface="+mn-ea"/>
                          <a:cs typeface="+mn-cs"/>
                        </a:rPr>
                        <a:t> (ABOVE): </a:t>
                      </a:r>
                      <a:r>
                        <a:rPr lang="en-US" sz="1200" b="0" kern="1200" dirty="0" smtClean="0">
                          <a:solidFill>
                            <a:schemeClr val="tx1"/>
                          </a:solidFill>
                          <a:effectLst/>
                          <a:latin typeface="+mn-lt"/>
                          <a:ea typeface="+mn-ea"/>
                          <a:cs typeface="+mn-cs"/>
                        </a:rPr>
                        <a:t>You have $20.  Find 3 items you can buy on the weekly ad for $20.</a:t>
                      </a:r>
                      <a:endParaRPr lang="en-US" sz="1200" b="0" kern="1200" dirty="0">
                        <a:solidFill>
                          <a:schemeClr val="tx1"/>
                        </a:solidFill>
                        <a:effectLst/>
                        <a:latin typeface="+mn-lt"/>
                        <a:ea typeface="+mn-ea"/>
                        <a:cs typeface="+mn-cs"/>
                      </a:endParaRPr>
                    </a:p>
                  </a:txBody>
                  <a:tcPr marL="68580" marR="68580" marT="0" marB="0">
                    <a:solidFill>
                      <a:srgbClr val="A8FCA2"/>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509413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Leisure Time</a:t>
            </a:r>
            <a:r>
              <a:rPr lang="en-US" b="1" dirty="0"/>
              <a:t>: </a:t>
            </a:r>
          </a:p>
        </p:txBody>
      </p:sp>
      <p:sp>
        <p:nvSpPr>
          <p:cNvPr id="3" name="Content Placeholder 2"/>
          <p:cNvSpPr>
            <a:spLocks noGrp="1"/>
          </p:cNvSpPr>
          <p:nvPr>
            <p:ph idx="1"/>
          </p:nvPr>
        </p:nvSpPr>
        <p:spPr/>
        <p:txBody>
          <a:bodyPr/>
          <a:lstStyle/>
          <a:p>
            <a:r>
              <a:rPr lang="en-US" dirty="0"/>
              <a:t>Note to Parents: The following Leisure time is intended to last about </a:t>
            </a:r>
            <a:r>
              <a:rPr lang="en-US" dirty="0" smtClean="0"/>
              <a:t>20 </a:t>
            </a:r>
            <a:r>
              <a:rPr lang="en-US" dirty="0"/>
              <a:t>minutes. This portion of the schedule is to help your child engage in fun activities that can be done with support depending on your child’s needs and abilities. </a:t>
            </a:r>
          </a:p>
          <a:p>
            <a:endParaRPr lang="en-US" dirty="0"/>
          </a:p>
          <a:p>
            <a:r>
              <a:rPr lang="en-US" dirty="0"/>
              <a:t>Choose Activities that Interest your </a:t>
            </a:r>
            <a:r>
              <a:rPr lang="en-US" dirty="0" smtClean="0"/>
              <a:t>Child, the next slide is an example of a leisure choice menu.</a:t>
            </a:r>
            <a:endParaRPr lang="en-US" dirty="0"/>
          </a:p>
        </p:txBody>
      </p:sp>
    </p:spTree>
    <p:extLst>
      <p:ext uri="{BB962C8B-B14F-4D97-AF65-F5344CB8AC3E}">
        <p14:creationId xmlns:p14="http://schemas.microsoft.com/office/powerpoint/2010/main" val="784490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9C6C601B3F4F74DB043C3E19C9C0801" ma:contentTypeVersion="6" ma:contentTypeDescription="Create a new document." ma:contentTypeScope="" ma:versionID="fe3ade6d70b1ec30c961fd288ebdd628">
  <xsd:schema xmlns:xsd="http://www.w3.org/2001/XMLSchema" xmlns:xs="http://www.w3.org/2001/XMLSchema" xmlns:p="http://schemas.microsoft.com/office/2006/metadata/properties" xmlns:ns2="2c1f9ca3-87fe-4703-a243-e0ed4885cead" xmlns:ns3="1ecd7123-0a59-4d9d-b9cb-d05314103962" targetNamespace="http://schemas.microsoft.com/office/2006/metadata/properties" ma:root="true" ma:fieldsID="6790fc0c5bd125b377d3dabe1ff6e45c" ns2:_="" ns3:_="">
    <xsd:import namespace="2c1f9ca3-87fe-4703-a243-e0ed4885cead"/>
    <xsd:import namespace="1ecd7123-0a59-4d9d-b9cb-d053141039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1f9ca3-87fe-4703-a243-e0ed4885ce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cd7123-0a59-4d9d-b9cb-d053141039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282B54-5BB5-408F-835F-51A6A528C47F}">
  <ds:schemaRefs>
    <ds:schemaRef ds:uri="1ecd7123-0a59-4d9d-b9cb-d05314103962"/>
    <ds:schemaRef ds:uri="http://schemas.openxmlformats.org/package/2006/metadata/core-properties"/>
    <ds:schemaRef ds:uri="2c1f9ca3-87fe-4703-a243-e0ed4885cead"/>
    <ds:schemaRef ds:uri="http://schemas.microsoft.com/office/2006/documentManagement/types"/>
    <ds:schemaRef ds:uri="http://www.w3.org/XML/1998/namespace"/>
    <ds:schemaRef ds:uri="http://purl.org/dc/terms/"/>
    <ds:schemaRef ds:uri="http://schemas.microsoft.com/office/2006/metadata/properties"/>
    <ds:schemaRef ds:uri="http://schemas.microsoft.com/office/infopath/2007/PartnerControls"/>
    <ds:schemaRef ds:uri="http://purl.org/dc/dcmitype/"/>
    <ds:schemaRef ds:uri="http://purl.org/dc/elements/1.1/"/>
  </ds:schemaRefs>
</ds:datastoreItem>
</file>

<file path=customXml/itemProps2.xml><?xml version="1.0" encoding="utf-8"?>
<ds:datastoreItem xmlns:ds="http://schemas.openxmlformats.org/officeDocument/2006/customXml" ds:itemID="{10ABE220-3E6D-41B9-8F5F-FB73AAB873EA}">
  <ds:schemaRefs>
    <ds:schemaRef ds:uri="1ecd7123-0a59-4d9d-b9cb-d05314103962"/>
    <ds:schemaRef ds:uri="2c1f9ca3-87fe-4703-a243-e0ed4885cea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A395CA4-8D3C-49F4-A2E6-C0ADB62A75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16410</TotalTime>
  <Words>1210</Words>
  <Application>Microsoft Office PowerPoint</Application>
  <PresentationFormat>Widescreen</PresentationFormat>
  <Paragraphs>296</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Times New Roman</vt:lpstr>
      <vt:lpstr>Wingdings</vt:lpstr>
      <vt:lpstr>Office Theme</vt:lpstr>
      <vt:lpstr>SHS LRCII Remote Learning For the week of June 8th</vt:lpstr>
      <vt:lpstr>Instructions for Caregivers:</vt:lpstr>
      <vt:lpstr>Daily Visual Schedule  To make your own daily schedule: CLICK HERE  </vt:lpstr>
      <vt:lpstr>Morning Meeting/Student Check-In:</vt:lpstr>
      <vt:lpstr>Teach Time: </vt:lpstr>
      <vt:lpstr>Reading Work: Work for 15 min, break for 5 min (You may also work for the full 20 minutes)</vt:lpstr>
      <vt:lpstr>Writing Work: Work for 15 min, break for 5 min (You may also work for the full 20 minutes)</vt:lpstr>
      <vt:lpstr>Math Work: Work for 15 min, break for 5 min        (You may also work for the full 20 minutes)</vt:lpstr>
      <vt:lpstr>Leisure Time: </vt:lpstr>
      <vt:lpstr>PowerPoint Presentation</vt:lpstr>
      <vt:lpstr>Community:</vt:lpstr>
      <vt:lpstr>Physical:</vt:lpstr>
      <vt:lpstr>Independent Work Time: </vt:lpstr>
      <vt:lpstr>Independent Writing Work: Work for 15 min, break for 5 min (You may also work for the full 20 minutes)</vt:lpstr>
      <vt:lpstr>Independent Math Work: Work for 15 min, break for 5 min   (You may also work for the full 20 minutes)</vt:lpstr>
      <vt:lpstr>Social Skills and Emotional Health:</vt:lpstr>
      <vt:lpstr>Extra Social Skills Practice:</vt:lpstr>
      <vt:lpstr>Vocational: </vt:lpstr>
      <vt:lpstr>Leisure Time: </vt:lpstr>
      <vt:lpstr>PowerPoint Presentation</vt:lpstr>
      <vt:lpstr>Just for FUN!</vt:lpstr>
      <vt:lpstr>Daily Check-OUT</vt:lpstr>
      <vt:lpstr>You are all done with Online School 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Monday’s Online School</dc:title>
  <dc:creator>Shannon, Karla</dc:creator>
  <cp:lastModifiedBy>Hummell, Renee</cp:lastModifiedBy>
  <cp:revision>117</cp:revision>
  <dcterms:created xsi:type="dcterms:W3CDTF">2020-04-07T15:54:17Z</dcterms:created>
  <dcterms:modified xsi:type="dcterms:W3CDTF">2020-06-06T22:38:10Z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0x01010089C6C601B3F4F74DB043C3E19C9C0801</vt:lpwstr>
  </property>
</Properties>
</file>